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6"/>
  </p:notesMasterIdLst>
  <p:sldIdLst>
    <p:sldId id="256" r:id="rId2"/>
    <p:sldId id="257" r:id="rId3"/>
    <p:sldId id="274" r:id="rId4"/>
    <p:sldId id="275" r:id="rId5"/>
    <p:sldId id="261" r:id="rId6"/>
    <p:sldId id="290" r:id="rId7"/>
    <p:sldId id="291" r:id="rId8"/>
    <p:sldId id="292" r:id="rId9"/>
    <p:sldId id="268" r:id="rId10"/>
    <p:sldId id="277" r:id="rId11"/>
    <p:sldId id="262" r:id="rId12"/>
    <p:sldId id="286" r:id="rId13"/>
    <p:sldId id="269" r:id="rId14"/>
    <p:sldId id="280" r:id="rId15"/>
    <p:sldId id="271" r:id="rId16"/>
    <p:sldId id="272" r:id="rId17"/>
    <p:sldId id="293" r:id="rId18"/>
    <p:sldId id="289" r:id="rId19"/>
    <p:sldId id="299" r:id="rId20"/>
    <p:sldId id="297" r:id="rId21"/>
    <p:sldId id="298" r:id="rId22"/>
    <p:sldId id="264" r:id="rId23"/>
    <p:sldId id="273" r:id="rId24"/>
    <p:sldId id="288" r:id="rId25"/>
    <p:sldId id="294" r:id="rId26"/>
    <p:sldId id="295" r:id="rId27"/>
    <p:sldId id="300" r:id="rId28"/>
    <p:sldId id="296" r:id="rId29"/>
    <p:sldId id="287" r:id="rId30"/>
    <p:sldId id="281" r:id="rId31"/>
    <p:sldId id="282" r:id="rId32"/>
    <p:sldId id="284" r:id="rId33"/>
    <p:sldId id="285" r:id="rId34"/>
    <p:sldId id="279" r:id="rId3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50" d="100"/>
          <a:sy n="50" d="100"/>
        </p:scale>
        <p:origin x="-516" y="-3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22A5AA7-37CB-475B-9AE4-849FF11E9716}" type="datetimeFigureOut">
              <a:rPr lang="en-US" smtClean="0"/>
              <a:pPr/>
              <a:t>10/5/2018</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8BF274B-B50C-4881-A580-43437D6A9E7F}"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0.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F53A168-0907-487D-A5D8-20013446300D}" type="datetime1">
              <a:rPr lang="en-US" smtClean="0"/>
              <a:pPr/>
              <a:t>10/5/2018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D249996-CCDD-4CEB-BD7A-9EC79882125C}" type="slidenum">
              <a:rPr lang="en-US" smtClean="0"/>
              <a:pPr/>
              <a:t>‹#›</a:t>
            </a:fld>
            <a:endParaRPr lang="en-US" dirty="0"/>
          </a:p>
        </p:txBody>
      </p:sp>
    </p:spTree>
  </p:cSld>
  <p:clrMapOvr>
    <a:masterClrMapping/>
  </p:clrMapOvr>
  <p:transition>
    <p:wipe dir="r"/>
    <p:sndAc>
      <p:stSnd>
        <p:snd r:embed="rId1" name="breeze.wav" builtIn="1"/>
      </p:stSnd>
    </p:sndAc>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F442D00-6B29-4BA5-8A87-9894D73EE9B6}" type="datetime1">
              <a:rPr lang="en-US" smtClean="0"/>
              <a:pPr/>
              <a:t>10/5/2018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D249996-CCDD-4CEB-BD7A-9EC79882125C}" type="slidenum">
              <a:rPr lang="en-US" smtClean="0"/>
              <a:pPr/>
              <a:t>‹#›</a:t>
            </a:fld>
            <a:endParaRPr lang="en-US" dirty="0"/>
          </a:p>
        </p:txBody>
      </p:sp>
    </p:spTree>
  </p:cSld>
  <p:clrMapOvr>
    <a:masterClrMapping/>
  </p:clrMapOvr>
  <p:transition>
    <p:wipe dir="r"/>
    <p:sndAc>
      <p:stSnd>
        <p:snd r:embed="rId1" name="breeze.wav" builtIn="1"/>
      </p:stSnd>
    </p:sndAc>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9C35A42-D99B-4836-B018-308116AC9FA2}" type="datetime1">
              <a:rPr lang="en-US" smtClean="0"/>
              <a:pPr/>
              <a:t>10/5/2018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D249996-CCDD-4CEB-BD7A-9EC79882125C}" type="slidenum">
              <a:rPr lang="en-US" smtClean="0"/>
              <a:pPr/>
              <a:t>‹#›</a:t>
            </a:fld>
            <a:endParaRPr lang="en-US" dirty="0"/>
          </a:p>
        </p:txBody>
      </p:sp>
    </p:spTree>
  </p:cSld>
  <p:clrMapOvr>
    <a:masterClrMapping/>
  </p:clrMapOvr>
  <p:transition>
    <p:wipe dir="r"/>
    <p:sndAc>
      <p:stSnd>
        <p:snd r:embed="rId1" name="breeze.wav" builtIn="1"/>
      </p:stSnd>
    </p:sndAc>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97EB184-F04B-4A1D-B724-E48BE318252A}" type="datetime1">
              <a:rPr lang="en-US" smtClean="0"/>
              <a:pPr/>
              <a:t>10/5/2018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D249996-CCDD-4CEB-BD7A-9EC79882125C}" type="slidenum">
              <a:rPr lang="en-US" smtClean="0"/>
              <a:pPr/>
              <a:t>‹#›</a:t>
            </a:fld>
            <a:endParaRPr lang="en-US" dirty="0"/>
          </a:p>
        </p:txBody>
      </p:sp>
    </p:spTree>
  </p:cSld>
  <p:clrMapOvr>
    <a:masterClrMapping/>
  </p:clrMapOvr>
  <p:transition>
    <p:wipe dir="r"/>
    <p:sndAc>
      <p:stSnd>
        <p:snd r:embed="rId1" name="breeze.wav" builtIn="1"/>
      </p:stSnd>
    </p:sndAc>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C9EF003-A0F8-4AFF-A25A-F122DE00DAD8}" type="datetime1">
              <a:rPr lang="en-US" smtClean="0"/>
              <a:pPr/>
              <a:t>10/5/2018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D249996-CCDD-4CEB-BD7A-9EC79882125C}" type="slidenum">
              <a:rPr lang="en-US" smtClean="0"/>
              <a:pPr/>
              <a:t>‹#›</a:t>
            </a:fld>
            <a:endParaRPr lang="en-US" dirty="0"/>
          </a:p>
        </p:txBody>
      </p:sp>
    </p:spTree>
  </p:cSld>
  <p:clrMapOvr>
    <a:masterClrMapping/>
  </p:clrMapOvr>
  <p:transition>
    <p:wipe dir="r"/>
    <p:sndAc>
      <p:stSnd>
        <p:snd r:embed="rId1" name="breeze.wav" builtIn="1"/>
      </p:stSnd>
    </p:sndAc>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C199D3B-6627-4EC7-AD2C-9D9165117BE9}" type="datetime1">
              <a:rPr lang="en-US" smtClean="0"/>
              <a:pPr/>
              <a:t>10/5/2018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D249996-CCDD-4CEB-BD7A-9EC79882125C}" type="slidenum">
              <a:rPr lang="en-US" smtClean="0"/>
              <a:pPr/>
              <a:t>‹#›</a:t>
            </a:fld>
            <a:endParaRPr lang="en-US" dirty="0"/>
          </a:p>
        </p:txBody>
      </p:sp>
    </p:spTree>
  </p:cSld>
  <p:clrMapOvr>
    <a:masterClrMapping/>
  </p:clrMapOvr>
  <p:transition>
    <p:wipe dir="r"/>
    <p:sndAc>
      <p:stSnd>
        <p:snd r:embed="rId1" name="breeze.wav" builtIn="1"/>
      </p:stSnd>
    </p:sndAc>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DF81FA0-B72A-4623-BEDD-F0E6446F773D}" type="datetime1">
              <a:rPr lang="en-US" smtClean="0"/>
              <a:pPr/>
              <a:t>10/5/2018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D249996-CCDD-4CEB-BD7A-9EC79882125C}" type="slidenum">
              <a:rPr lang="en-US" smtClean="0"/>
              <a:pPr/>
              <a:t>‹#›</a:t>
            </a:fld>
            <a:endParaRPr lang="en-US" dirty="0"/>
          </a:p>
        </p:txBody>
      </p:sp>
    </p:spTree>
  </p:cSld>
  <p:clrMapOvr>
    <a:masterClrMapping/>
  </p:clrMapOvr>
  <p:transition>
    <p:wipe dir="r"/>
    <p:sndAc>
      <p:stSnd>
        <p:snd r:embed="rId1" name="breeze.wav" builtIn="1"/>
      </p:stSnd>
    </p:sndAc>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8DA8120-361C-4961-A568-F8D8CF96069B}" type="datetime1">
              <a:rPr lang="en-US" smtClean="0"/>
              <a:pPr/>
              <a:t>10/5/2018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D249996-CCDD-4CEB-BD7A-9EC79882125C}" type="slidenum">
              <a:rPr lang="en-US" smtClean="0"/>
              <a:pPr/>
              <a:t>‹#›</a:t>
            </a:fld>
            <a:endParaRPr lang="en-US" dirty="0"/>
          </a:p>
        </p:txBody>
      </p:sp>
    </p:spTree>
  </p:cSld>
  <p:clrMapOvr>
    <a:masterClrMapping/>
  </p:clrMapOvr>
  <p:transition>
    <p:wipe dir="r"/>
    <p:sndAc>
      <p:stSnd>
        <p:snd r:embed="rId1" name="breeze.wav" builtIn="1"/>
      </p:stSnd>
    </p:sndAc>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71D51D-CE83-4A5F-90AD-6D30D938B26D}" type="datetime1">
              <a:rPr lang="en-US" smtClean="0"/>
              <a:pPr/>
              <a:t>10/5/2018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D249996-CCDD-4CEB-BD7A-9EC79882125C}" type="slidenum">
              <a:rPr lang="en-US" smtClean="0"/>
              <a:pPr/>
              <a:t>‹#›</a:t>
            </a:fld>
            <a:endParaRPr lang="en-US" dirty="0"/>
          </a:p>
        </p:txBody>
      </p:sp>
    </p:spTree>
  </p:cSld>
  <p:clrMapOvr>
    <a:masterClrMapping/>
  </p:clrMapOvr>
  <p:transition>
    <p:wipe dir="r"/>
    <p:sndAc>
      <p:stSnd>
        <p:snd r:embed="rId1" name="breeze.wav" builtIn="1"/>
      </p:stSnd>
    </p:sndAc>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5FA208D-3AB5-41E4-B523-881D5EFCC43E}" type="datetime1">
              <a:rPr lang="en-US" smtClean="0"/>
              <a:pPr/>
              <a:t>10/5/2018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D249996-CCDD-4CEB-BD7A-9EC79882125C}" type="slidenum">
              <a:rPr lang="en-US" smtClean="0"/>
              <a:pPr/>
              <a:t>‹#›</a:t>
            </a:fld>
            <a:endParaRPr lang="en-US" dirty="0"/>
          </a:p>
        </p:txBody>
      </p:sp>
    </p:spTree>
  </p:cSld>
  <p:clrMapOvr>
    <a:masterClrMapping/>
  </p:clrMapOvr>
  <p:transition>
    <p:wipe dir="r"/>
    <p:sndAc>
      <p:stSnd>
        <p:snd r:embed="rId1" name="breeze.wav" builtIn="1"/>
      </p:stSnd>
    </p:sndAc>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2F5A090-92E1-4EAA-A0BF-1F44032A555D}" type="datetime1">
              <a:rPr lang="en-US" smtClean="0"/>
              <a:pPr/>
              <a:t>10/5/2018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D249996-CCDD-4CEB-BD7A-9EC79882125C}" type="slidenum">
              <a:rPr lang="en-US" smtClean="0"/>
              <a:pPr/>
              <a:t>‹#›</a:t>
            </a:fld>
            <a:endParaRPr lang="en-US" dirty="0"/>
          </a:p>
        </p:txBody>
      </p:sp>
    </p:spTree>
  </p:cSld>
  <p:clrMapOvr>
    <a:masterClrMapping/>
  </p:clrMapOvr>
  <p:transition>
    <p:wipe dir="r"/>
    <p:sndAc>
      <p:stSnd>
        <p:snd r:embed="rId1" name="breeze.wav" builtIn="1"/>
      </p:stSnd>
    </p:sndAc>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audio" Target="../media/audio1.wav"/><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447AB18-2D1A-4438-BD34-C9E980DB0C38}" type="datetime1">
              <a:rPr lang="en-US" smtClean="0"/>
              <a:pPr/>
              <a:t>10/5/2018</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D249996-CCDD-4CEB-BD7A-9EC79882125C}"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wipe dir="r"/>
    <p:sndAc>
      <p:stSnd>
        <p:snd r:embed="rId13" name="breeze.wav" builtIn="1"/>
      </p:stSnd>
    </p:sndAc>
  </p:transition>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audio" Target="../media/audio2.wav"/><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0"/>
            <a:ext cx="7239000" cy="2514600"/>
          </a:xfrm>
        </p:spPr>
        <p:txBody>
          <a:bodyPr>
            <a:normAutofit fontScale="90000"/>
          </a:bodyPr>
          <a:lstStyle/>
          <a:p>
            <a:r>
              <a:rPr lang="ar-SA" sz="6000" b="1" dirty="0" smtClean="0"/>
              <a:t>تخطيط الأعمال الإدارية والأنشطة والخدمات والمباني التعليمية </a:t>
            </a:r>
            <a:endParaRPr lang="en-US" sz="6000" dirty="0"/>
          </a:p>
        </p:txBody>
      </p:sp>
      <p:sp>
        <p:nvSpPr>
          <p:cNvPr id="4" name="Slide Number Placeholder 3"/>
          <p:cNvSpPr>
            <a:spLocks noGrp="1"/>
          </p:cNvSpPr>
          <p:nvPr>
            <p:ph type="sldNum" sz="quarter" idx="12"/>
          </p:nvPr>
        </p:nvSpPr>
        <p:spPr/>
        <p:txBody>
          <a:bodyPr/>
          <a:lstStyle/>
          <a:p>
            <a:fld id="{2D249996-CCDD-4CEB-BD7A-9EC79882125C}" type="slidenum">
              <a:rPr lang="en-US" smtClean="0"/>
              <a:pPr/>
              <a:t>1</a:t>
            </a:fld>
            <a:endParaRPr lang="en-US" dirty="0"/>
          </a:p>
        </p:txBody>
      </p:sp>
      <p:pic>
        <p:nvPicPr>
          <p:cNvPr id="5" name="Picture 4" descr="%D8%AA%D8%AE%D8%B7%D9%8A%D8%B7"/>
          <p:cNvPicPr/>
          <p:nvPr/>
        </p:nvPicPr>
        <p:blipFill>
          <a:blip r:embed="rId3"/>
          <a:srcRect/>
          <a:stretch>
            <a:fillRect/>
          </a:stretch>
        </p:blipFill>
        <p:spPr bwMode="auto">
          <a:xfrm>
            <a:off x="2514600" y="3962400"/>
            <a:ext cx="4191000" cy="2438400"/>
          </a:xfrm>
          <a:prstGeom prst="rect">
            <a:avLst/>
          </a:prstGeom>
          <a:noFill/>
          <a:ln w="9525">
            <a:noFill/>
            <a:miter lim="800000"/>
            <a:headEnd/>
            <a:tailEnd/>
          </a:ln>
        </p:spPr>
      </p:pic>
    </p:spTree>
  </p:cSld>
  <p:clrMapOvr>
    <a:masterClrMapping/>
  </p:clrMapOvr>
  <p:transition>
    <p:wipe dir="r"/>
    <p:sndAc>
      <p:stSnd>
        <p:snd r:embed="rId2" name="breeze.wav" builtIn="1"/>
      </p:stSnd>
    </p:sndAc>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2D249996-CCDD-4CEB-BD7A-9EC79882125C}" type="slidenum">
              <a:rPr lang="en-US" smtClean="0"/>
              <a:pPr/>
              <a:t>10</a:t>
            </a:fld>
            <a:endParaRPr lang="en-US" dirty="0"/>
          </a:p>
        </p:txBody>
      </p:sp>
      <p:sp>
        <p:nvSpPr>
          <p:cNvPr id="3" name="Rectangle 2"/>
          <p:cNvSpPr/>
          <p:nvPr/>
        </p:nvSpPr>
        <p:spPr>
          <a:xfrm>
            <a:off x="304800" y="381000"/>
            <a:ext cx="8534400" cy="5016758"/>
          </a:xfrm>
          <a:prstGeom prst="rect">
            <a:avLst/>
          </a:prstGeom>
        </p:spPr>
        <p:txBody>
          <a:bodyPr wrap="square">
            <a:spAutoFit/>
          </a:bodyPr>
          <a:lstStyle/>
          <a:p>
            <a:pPr algn="r"/>
            <a:r>
              <a:rPr lang="ar-SA" sz="4000" b="1" dirty="0" smtClean="0">
                <a:cs typeface="+mj-cs"/>
              </a:rPr>
              <a:t>  ومن أجل التخطيط الجيد للأعمال الإدارية المدرسية يلزم </a:t>
            </a:r>
            <a:r>
              <a:rPr lang="ar-SA" dirty="0" smtClean="0"/>
              <a:t> </a:t>
            </a:r>
            <a:r>
              <a:rPr lang="ar-SA" sz="4000" b="1" dirty="0" smtClean="0">
                <a:cs typeface="+mj-cs"/>
              </a:rPr>
              <a:t>استخدام أساليب الإدارة بالرؤية المشتركة ، والإدارة من موقع الأحداث لإرساء الأساليب التفاعلية القادرة على إحداث التطوير الجامعي . كما أن حوسبة الأعمال الإدارية المدرسية أصبحت مطلوبة وبشدة ويلزم التخطيط لها في  التعليم</a:t>
            </a:r>
          </a:p>
          <a:p>
            <a:pPr algn="r"/>
            <a:r>
              <a:rPr lang="ar-SA" sz="4000" b="1" dirty="0" smtClean="0">
                <a:cs typeface="+mj-cs"/>
              </a:rPr>
              <a:t>         </a:t>
            </a:r>
            <a:endParaRPr lang="en-US" sz="4000" b="1" dirty="0">
              <a:cs typeface="+mj-cs"/>
            </a:endParaRPr>
          </a:p>
        </p:txBody>
      </p:sp>
    </p:spTree>
  </p:cSld>
  <p:clrMapOvr>
    <a:masterClrMapping/>
  </p:clrMapOvr>
  <p:transition>
    <p:wipe dir="r"/>
    <p:sndAc>
      <p:stSnd>
        <p:snd r:embed="rId2" name="breeze.wav" builtIn="1"/>
      </p:stSnd>
    </p:sndAc>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2D249996-CCDD-4CEB-BD7A-9EC79882125C}" type="slidenum">
              <a:rPr lang="en-US" smtClean="0"/>
              <a:pPr/>
              <a:t>11</a:t>
            </a:fld>
            <a:endParaRPr lang="en-US" dirty="0"/>
          </a:p>
        </p:txBody>
      </p:sp>
      <p:sp>
        <p:nvSpPr>
          <p:cNvPr id="4" name="Rectangle 3"/>
          <p:cNvSpPr/>
          <p:nvPr/>
        </p:nvSpPr>
        <p:spPr>
          <a:xfrm>
            <a:off x="1371600" y="2286000"/>
            <a:ext cx="6629400" cy="923330"/>
          </a:xfrm>
          <a:prstGeom prst="rect">
            <a:avLst/>
          </a:prstGeom>
        </p:spPr>
        <p:txBody>
          <a:bodyPr wrap="square">
            <a:spAutoFit/>
          </a:bodyPr>
          <a:lstStyle/>
          <a:p>
            <a:pPr algn="ctr"/>
            <a:r>
              <a:rPr lang="ar-SA" sz="5400" b="1" dirty="0" smtClean="0"/>
              <a:t>تخطيط الأنشطة المدرسية</a:t>
            </a:r>
            <a:endParaRPr lang="en-US" sz="5400" dirty="0"/>
          </a:p>
        </p:txBody>
      </p:sp>
    </p:spTree>
  </p:cSld>
  <p:clrMapOvr>
    <a:masterClrMapping/>
  </p:clrMapOvr>
  <p:transition>
    <p:wipe dir="r"/>
    <p:sndAc>
      <p:stSnd>
        <p:snd r:embed="rId2" name="breeze.wav" builtIn="1"/>
      </p:stSnd>
    </p:sndAc>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2D249996-CCDD-4CEB-BD7A-9EC79882125C}" type="slidenum">
              <a:rPr lang="en-US" smtClean="0"/>
              <a:pPr/>
              <a:t>12</a:t>
            </a:fld>
            <a:endParaRPr lang="en-US" dirty="0"/>
          </a:p>
        </p:txBody>
      </p:sp>
      <p:sp>
        <p:nvSpPr>
          <p:cNvPr id="3" name="Rectangle 2"/>
          <p:cNvSpPr/>
          <p:nvPr/>
        </p:nvSpPr>
        <p:spPr>
          <a:xfrm>
            <a:off x="304800" y="457200"/>
            <a:ext cx="8534400" cy="3785652"/>
          </a:xfrm>
          <a:prstGeom prst="rect">
            <a:avLst/>
          </a:prstGeom>
        </p:spPr>
        <p:txBody>
          <a:bodyPr wrap="square">
            <a:spAutoFit/>
          </a:bodyPr>
          <a:lstStyle/>
          <a:p>
            <a:pPr algn="r"/>
            <a:r>
              <a:rPr lang="ar-SA" sz="4000" b="1" dirty="0" smtClean="0">
                <a:cs typeface="+mj-cs"/>
              </a:rPr>
              <a:t> يستوجب التخطيط الجيد في مجال الأنشطة المدرسية تحديد مدي القصور في هذه </a:t>
            </a:r>
            <a:r>
              <a:rPr lang="ar-SA" sz="4000" b="1" dirty="0" smtClean="0">
                <a:cs typeface="+mj-cs"/>
              </a:rPr>
              <a:t>ال</a:t>
            </a:r>
            <a:r>
              <a:rPr lang="ar-EG" sz="4000" b="1" dirty="0" smtClean="0">
                <a:cs typeface="+mj-cs"/>
              </a:rPr>
              <a:t>أ</a:t>
            </a:r>
            <a:r>
              <a:rPr lang="ar-SA" sz="4000" b="1" dirty="0" smtClean="0">
                <a:cs typeface="+mj-cs"/>
              </a:rPr>
              <a:t>نشطة </a:t>
            </a:r>
            <a:r>
              <a:rPr lang="ar-SA" sz="4000" b="1" dirty="0" smtClean="0">
                <a:cs typeface="+mj-cs"/>
              </a:rPr>
              <a:t>، وفرص الاختيار أمام الطلاب للمشاركة فيها ، ومدي  التجديدات في هذه الأنشطة الطلابية. </a:t>
            </a:r>
            <a:r>
              <a:rPr lang="ar-SA" sz="4000" b="1" dirty="0" smtClean="0"/>
              <a:t>إن تقديم مثل هذه الأنشطة المدرسية الفعالة تتطلب تكاليف ، ومن ثم لزم التخطيط لهذا الأمر في عدة مراحل :</a:t>
            </a:r>
            <a:r>
              <a:rPr lang="ar-SA" sz="4000" b="1" dirty="0" smtClean="0">
                <a:cs typeface="+mj-cs"/>
              </a:rPr>
              <a:t> </a:t>
            </a:r>
            <a:endParaRPr lang="en-US" sz="4000" b="1" dirty="0">
              <a:cs typeface="+mj-cs"/>
            </a:endParaRPr>
          </a:p>
        </p:txBody>
      </p:sp>
    </p:spTree>
  </p:cSld>
  <p:clrMapOvr>
    <a:masterClrMapping/>
  </p:clrMapOvr>
  <p:transition>
    <p:wipe dir="r"/>
    <p:sndAc>
      <p:stSnd>
        <p:snd r:embed="rId2" name="breeze.wav" builtIn="1"/>
      </p:stSnd>
    </p:sndAc>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2D249996-CCDD-4CEB-BD7A-9EC79882125C}" type="slidenum">
              <a:rPr lang="en-US" smtClean="0"/>
              <a:pPr/>
              <a:t>13</a:t>
            </a:fld>
            <a:endParaRPr lang="en-US" dirty="0"/>
          </a:p>
        </p:txBody>
      </p:sp>
      <p:sp>
        <p:nvSpPr>
          <p:cNvPr id="3" name="Rectangle 2"/>
          <p:cNvSpPr/>
          <p:nvPr/>
        </p:nvSpPr>
        <p:spPr>
          <a:xfrm>
            <a:off x="304800" y="609600"/>
            <a:ext cx="8610600" cy="1323439"/>
          </a:xfrm>
          <a:prstGeom prst="rect">
            <a:avLst/>
          </a:prstGeom>
        </p:spPr>
        <p:txBody>
          <a:bodyPr wrap="square">
            <a:spAutoFit/>
          </a:bodyPr>
          <a:lstStyle/>
          <a:p>
            <a:pPr algn="just"/>
            <a:r>
              <a:rPr lang="ar-SA" sz="4000" b="1" dirty="0" smtClean="0"/>
              <a:t> </a:t>
            </a:r>
          </a:p>
          <a:p>
            <a:pPr algn="r"/>
            <a:endParaRPr lang="en-US" sz="4000" dirty="0"/>
          </a:p>
        </p:txBody>
      </p:sp>
      <p:sp>
        <p:nvSpPr>
          <p:cNvPr id="4" name="Rectangle 3"/>
          <p:cNvSpPr/>
          <p:nvPr/>
        </p:nvSpPr>
        <p:spPr>
          <a:xfrm>
            <a:off x="304800" y="457201"/>
            <a:ext cx="8534400" cy="2554545"/>
          </a:xfrm>
          <a:prstGeom prst="rect">
            <a:avLst/>
          </a:prstGeom>
        </p:spPr>
        <p:txBody>
          <a:bodyPr wrap="square">
            <a:spAutoFit/>
          </a:bodyPr>
          <a:lstStyle/>
          <a:p>
            <a:pPr algn="justLow"/>
            <a:r>
              <a:rPr lang="ar-SA" sz="4000" b="1" dirty="0" smtClean="0">
                <a:cs typeface="+mj-cs"/>
              </a:rPr>
              <a:t>المرحلة الأولى: تخصيص الموارد على الأنشطة ، حيث يتم حصر </a:t>
            </a:r>
            <a:r>
              <a:rPr lang="ar-SA" sz="4000" b="1" dirty="0" smtClean="0"/>
              <a:t>الأنشطة المدرسية المراد تنفيذها في فترة زمنية محددة ، والمخرجات المأمولة منها .    </a:t>
            </a:r>
            <a:endParaRPr lang="en-US" sz="4000" b="1" dirty="0">
              <a:cs typeface="+mj-cs"/>
            </a:endParaRPr>
          </a:p>
        </p:txBody>
      </p:sp>
      <p:sp>
        <p:nvSpPr>
          <p:cNvPr id="5" name="Rectangle 4"/>
          <p:cNvSpPr/>
          <p:nvPr/>
        </p:nvSpPr>
        <p:spPr>
          <a:xfrm>
            <a:off x="457200" y="2438400"/>
            <a:ext cx="8305800" cy="1323439"/>
          </a:xfrm>
          <a:prstGeom prst="rect">
            <a:avLst/>
          </a:prstGeom>
        </p:spPr>
        <p:txBody>
          <a:bodyPr wrap="square">
            <a:spAutoFit/>
          </a:bodyPr>
          <a:lstStyle/>
          <a:p>
            <a:pPr algn="just"/>
            <a:r>
              <a:rPr lang="ar-SA" sz="4000" b="1" dirty="0" smtClean="0">
                <a:cs typeface="+mj-cs"/>
              </a:rPr>
              <a:t>المرحلة الثانية : تحميل تكلفة الأنشطة المدرسية  على المخرجات ( الطلاب المستفيدون ) ، أي قياس </a:t>
            </a:r>
            <a:endParaRPr lang="en-US" sz="4000" b="1" dirty="0">
              <a:cs typeface="+mj-cs"/>
            </a:endParaRPr>
          </a:p>
        </p:txBody>
      </p:sp>
      <p:sp>
        <p:nvSpPr>
          <p:cNvPr id="6" name="Rectangle 5"/>
          <p:cNvSpPr/>
          <p:nvPr/>
        </p:nvSpPr>
        <p:spPr>
          <a:xfrm>
            <a:off x="304800" y="3810000"/>
            <a:ext cx="8382000" cy="707886"/>
          </a:xfrm>
          <a:prstGeom prst="rect">
            <a:avLst/>
          </a:prstGeom>
        </p:spPr>
        <p:txBody>
          <a:bodyPr wrap="square">
            <a:spAutoFit/>
          </a:bodyPr>
          <a:lstStyle/>
          <a:p>
            <a:pPr algn="r"/>
            <a:r>
              <a:rPr lang="ar-SA" sz="4000" b="1" dirty="0" smtClean="0">
                <a:cs typeface="+mj-cs"/>
              </a:rPr>
              <a:t>تكلفة الموارد المستخدمة لأداء الأنشطة المدرسية، </a:t>
            </a:r>
            <a:endParaRPr lang="en-US" sz="4000" b="1" dirty="0">
              <a:cs typeface="+mj-cs"/>
            </a:endParaRPr>
          </a:p>
        </p:txBody>
      </p:sp>
    </p:spTree>
  </p:cSld>
  <p:clrMapOvr>
    <a:masterClrMapping/>
  </p:clrMapOvr>
  <p:transition>
    <p:wipe dir="r"/>
    <p:sndAc>
      <p:stSnd>
        <p:snd r:embed="rId2" name="breeze.wav" builtIn="1"/>
      </p:stSnd>
    </p:sndAc>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2D249996-CCDD-4CEB-BD7A-9EC79882125C}" type="slidenum">
              <a:rPr lang="en-US" smtClean="0"/>
              <a:pPr/>
              <a:t>14</a:t>
            </a:fld>
            <a:endParaRPr lang="en-US" dirty="0"/>
          </a:p>
        </p:txBody>
      </p:sp>
      <p:sp>
        <p:nvSpPr>
          <p:cNvPr id="3" name="Rectangle 2"/>
          <p:cNvSpPr/>
          <p:nvPr/>
        </p:nvSpPr>
        <p:spPr>
          <a:xfrm>
            <a:off x="304800" y="304800"/>
            <a:ext cx="8610600" cy="5632311"/>
          </a:xfrm>
          <a:prstGeom prst="rect">
            <a:avLst/>
          </a:prstGeom>
        </p:spPr>
        <p:txBody>
          <a:bodyPr wrap="square">
            <a:spAutoFit/>
          </a:bodyPr>
          <a:lstStyle/>
          <a:p>
            <a:pPr lvl="0" algn="justLow"/>
            <a:r>
              <a:rPr lang="ar-SA" sz="4000" b="1" dirty="0" smtClean="0">
                <a:cs typeface="+mj-cs"/>
              </a:rPr>
              <a:t>  ثم ربط تكاليف الأنشطة الطلابية بالمنتج النهائي    ( ثقافي / اجتماعي / صحي / تنموي / الخ ...) لدي الطلاب المستفيدون من تلك الأنشطة  من خلال استخدام مقاييس تعبر عن مدي الاحتياجات لهذه الأنشطة الطلابية المختلفة . وهنا </a:t>
            </a:r>
            <a:r>
              <a:rPr lang="ar-SA" sz="4000" b="1" dirty="0" smtClean="0">
                <a:latin typeface="Times New Roman" pitchFamily="18" charset="0"/>
                <a:ea typeface="Times New Roman" pitchFamily="18" charset="0"/>
                <a:cs typeface="Times New Roman" pitchFamily="18" charset="0"/>
              </a:rPr>
              <a:t>يتم الربط بين تكاليف الأنشطة الطلابية والمخرجات المختلفة لدي الطلاب ( مخرجات معرفية ومهارية ووجدانية )    من خلال استخدام مسببات تكاليف الأنشطة.           </a:t>
            </a:r>
            <a:endParaRPr lang="ar-SA" sz="4400" dirty="0" smtClean="0">
              <a:latin typeface="Arial" pitchFamily="34" charset="0"/>
              <a:cs typeface="Arial" pitchFamily="34" charset="0"/>
            </a:endParaRPr>
          </a:p>
          <a:p>
            <a:pPr algn="justLow"/>
            <a:r>
              <a:rPr lang="ar-SA" sz="4000" b="1" dirty="0" smtClean="0">
                <a:cs typeface="+mj-cs"/>
              </a:rPr>
              <a:t>  </a:t>
            </a:r>
            <a:endParaRPr lang="en-US" sz="4000" b="1" dirty="0">
              <a:cs typeface="+mj-cs"/>
            </a:endParaRPr>
          </a:p>
        </p:txBody>
      </p:sp>
    </p:spTree>
  </p:cSld>
  <p:clrMapOvr>
    <a:masterClrMapping/>
  </p:clrMapOvr>
  <p:transition>
    <p:wipe dir="r"/>
    <p:sndAc>
      <p:stSnd>
        <p:snd r:embed="rId2" name="breeze.wav" builtIn="1"/>
      </p:stSnd>
    </p:sndAc>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2D249996-CCDD-4CEB-BD7A-9EC79882125C}" type="slidenum">
              <a:rPr lang="en-US" smtClean="0"/>
              <a:pPr/>
              <a:t>15</a:t>
            </a:fld>
            <a:endParaRPr lang="en-US" dirty="0"/>
          </a:p>
        </p:txBody>
      </p:sp>
      <p:sp>
        <p:nvSpPr>
          <p:cNvPr id="3" name="Rectangle 2"/>
          <p:cNvSpPr/>
          <p:nvPr/>
        </p:nvSpPr>
        <p:spPr>
          <a:xfrm>
            <a:off x="914400" y="2209800"/>
            <a:ext cx="6629401" cy="923330"/>
          </a:xfrm>
          <a:prstGeom prst="rect">
            <a:avLst/>
          </a:prstGeom>
        </p:spPr>
        <p:txBody>
          <a:bodyPr wrap="square">
            <a:spAutoFit/>
          </a:bodyPr>
          <a:lstStyle/>
          <a:p>
            <a:pPr algn="ctr"/>
            <a:r>
              <a:rPr lang="ar-SA" sz="5400" b="1" dirty="0" smtClean="0"/>
              <a:t>تخطيط الخدمات المدرسية</a:t>
            </a:r>
            <a:endParaRPr lang="en-US" sz="4400" dirty="0"/>
          </a:p>
        </p:txBody>
      </p:sp>
    </p:spTree>
  </p:cSld>
  <p:clrMapOvr>
    <a:masterClrMapping/>
  </p:clrMapOvr>
  <p:transition>
    <p:wipe dir="r"/>
    <p:sndAc>
      <p:stSnd>
        <p:snd r:embed="rId2" name="breeze.wav" builtIn="1"/>
      </p:stSnd>
    </p:sndAc>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2D249996-CCDD-4CEB-BD7A-9EC79882125C}" type="slidenum">
              <a:rPr lang="en-US" smtClean="0"/>
              <a:pPr/>
              <a:t>16</a:t>
            </a:fld>
            <a:endParaRPr lang="en-US" dirty="0"/>
          </a:p>
        </p:txBody>
      </p:sp>
      <p:sp>
        <p:nvSpPr>
          <p:cNvPr id="3" name="Rectangle 2"/>
          <p:cNvSpPr/>
          <p:nvPr/>
        </p:nvSpPr>
        <p:spPr>
          <a:xfrm>
            <a:off x="304800" y="228600"/>
            <a:ext cx="8458200" cy="6247864"/>
          </a:xfrm>
          <a:prstGeom prst="rect">
            <a:avLst/>
          </a:prstGeom>
        </p:spPr>
        <p:txBody>
          <a:bodyPr wrap="square">
            <a:spAutoFit/>
          </a:bodyPr>
          <a:lstStyle/>
          <a:p>
            <a:pPr algn="just"/>
            <a:r>
              <a:rPr lang="ar-SA" sz="3600" b="1" dirty="0" smtClean="0"/>
              <a:t> </a:t>
            </a:r>
            <a:r>
              <a:rPr lang="ar-SA" sz="4000" b="1" dirty="0" smtClean="0">
                <a:cs typeface="+mj-cs"/>
              </a:rPr>
              <a:t>تعد الخدمات المدرسية إحدى الدعائم الرئيسية للعملية التعليمية ، والتي تحرص الجامعات على  تقديمها للطلاب ، كما تعمل علي توفير مصادر لتمويلها .                                                    </a:t>
            </a:r>
          </a:p>
          <a:p>
            <a:pPr algn="r"/>
            <a:r>
              <a:rPr lang="ar-SA" sz="4000" b="1" dirty="0" smtClean="0">
                <a:cs typeface="+mj-cs"/>
              </a:rPr>
              <a:t>وتقوم هذه الخدمات التعليمية– أو هكذا يجب أن تقوم – علي خطة واضحة تبرز نقاط القوة والضعف ومكامن الفرص والمحاذير والمخاطر في الإشكاليات المؤثرة علي جودة التعليم سواءً ما يتصل بخدمات تتصل ببيئة التعلم والتعليم ، وخدمة  المجتمع وفرص العمل وغيرها .</a:t>
            </a:r>
            <a:endParaRPr lang="en-US" sz="4000" dirty="0">
              <a:cs typeface="+mj-cs"/>
            </a:endParaRPr>
          </a:p>
        </p:txBody>
      </p:sp>
    </p:spTree>
  </p:cSld>
  <p:clrMapOvr>
    <a:masterClrMapping/>
  </p:clrMapOvr>
  <p:transition>
    <p:wipe dir="r"/>
    <p:sndAc>
      <p:stSnd>
        <p:snd r:embed="rId2" name="breeze.wav" builtIn="1"/>
      </p:stSnd>
    </p:sndAc>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2D249996-CCDD-4CEB-BD7A-9EC79882125C}" type="slidenum">
              <a:rPr lang="en-US" smtClean="0"/>
              <a:pPr/>
              <a:t>17</a:t>
            </a:fld>
            <a:endParaRPr lang="en-US" dirty="0"/>
          </a:p>
        </p:txBody>
      </p:sp>
      <p:sp>
        <p:nvSpPr>
          <p:cNvPr id="3" name="Rectangle 2"/>
          <p:cNvSpPr/>
          <p:nvPr/>
        </p:nvSpPr>
        <p:spPr>
          <a:xfrm>
            <a:off x="228600" y="304800"/>
            <a:ext cx="8610600" cy="6247864"/>
          </a:xfrm>
          <a:prstGeom prst="rect">
            <a:avLst/>
          </a:prstGeom>
        </p:spPr>
        <p:txBody>
          <a:bodyPr wrap="square">
            <a:spAutoFit/>
          </a:bodyPr>
          <a:lstStyle/>
          <a:p>
            <a:pPr algn="justLow"/>
            <a:r>
              <a:rPr lang="ar-SA" sz="4000" b="1" dirty="0" smtClean="0">
                <a:cs typeface="+mj-cs"/>
              </a:rPr>
              <a:t> ولتخطيط الخدمات المدرسية دواعي ومبررات عديدة منها ضرورة التوزيع العادل(حاليا ومستقبلا ) لهذه الخدمات بين طلاب الأقسام المختلفة بالتعليم الجامعي  كما أن النمو الطلابي بالتعليم الجامعي يتطلب ضرورة التخطيط لمثل هذه الخدمات المدرسية المقدمة للطلاب، كما يفيد ا</a:t>
            </a:r>
            <a:r>
              <a:rPr lang="ar-SA" sz="4000" b="1" dirty="0" smtClean="0"/>
              <a:t>لتخطيط للخدمات المدرسية </a:t>
            </a:r>
            <a:r>
              <a:rPr lang="ar-SA" sz="4000" b="1" dirty="0" smtClean="0">
                <a:cs typeface="+mj-cs"/>
              </a:rPr>
              <a:t>فى تقدير التوقعات المستقبلية الخاصة بالإمكانات المادية اللازمة لتحقيق أهداف الخطط المدرسية في   مجال خدماتها الطلابية.                                    </a:t>
            </a:r>
            <a:endParaRPr lang="en-US" dirty="0"/>
          </a:p>
        </p:txBody>
      </p:sp>
    </p:spTree>
  </p:cSld>
  <p:clrMapOvr>
    <a:masterClrMapping/>
  </p:clrMapOvr>
  <p:transition>
    <p:wipe dir="r"/>
    <p:sndAc>
      <p:stSnd>
        <p:snd r:embed="rId2" name="breeze.wav" builtIn="1"/>
      </p:stSnd>
    </p:sndAc>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2D249996-CCDD-4CEB-BD7A-9EC79882125C}" type="slidenum">
              <a:rPr lang="en-US" smtClean="0"/>
              <a:pPr/>
              <a:t>18</a:t>
            </a:fld>
            <a:endParaRPr lang="en-US" dirty="0"/>
          </a:p>
        </p:txBody>
      </p:sp>
      <p:sp>
        <p:nvSpPr>
          <p:cNvPr id="3" name="Rectangle 2"/>
          <p:cNvSpPr/>
          <p:nvPr/>
        </p:nvSpPr>
        <p:spPr>
          <a:xfrm>
            <a:off x="381000" y="838199"/>
            <a:ext cx="8305801" cy="3785652"/>
          </a:xfrm>
          <a:prstGeom prst="rect">
            <a:avLst/>
          </a:prstGeom>
        </p:spPr>
        <p:txBody>
          <a:bodyPr wrap="square">
            <a:spAutoFit/>
          </a:bodyPr>
          <a:lstStyle/>
          <a:p>
            <a:pPr algn="just"/>
            <a:r>
              <a:rPr lang="ar-SA" b="1" dirty="0" smtClean="0"/>
              <a:t> </a:t>
            </a:r>
            <a:r>
              <a:rPr lang="ar-SA" sz="4000" b="1" dirty="0" smtClean="0">
                <a:cs typeface="+mj-cs"/>
              </a:rPr>
              <a:t>ومن مرتكزات  التخطيط  الجيد في مجال الخدمات المدرسية معرفة الوضع الراهن للخدمات المدرسية المقدمة لطلاب المدرسة وتشخيصها وتحديد جوانب القوة والضعف فيها ومداخل تمويلها . كما أن تقديم الخدمات التعليمية المتميزة تحتاج إلي موارد مالية .                                               </a:t>
            </a:r>
            <a:endParaRPr lang="en-US" sz="4000" dirty="0" smtClean="0">
              <a:cs typeface="+mj-cs"/>
            </a:endParaRPr>
          </a:p>
        </p:txBody>
      </p:sp>
    </p:spTree>
  </p:cSld>
  <p:clrMapOvr>
    <a:masterClrMapping/>
  </p:clrMapOvr>
  <p:transition>
    <p:wipe dir="r"/>
    <p:sndAc>
      <p:stSnd>
        <p:snd r:embed="rId2" name="breeze.wav" builtIn="1"/>
      </p:stSnd>
    </p:sndAc>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2D249996-CCDD-4CEB-BD7A-9EC79882125C}" type="slidenum">
              <a:rPr lang="en-US" smtClean="0"/>
              <a:pPr/>
              <a:t>19</a:t>
            </a:fld>
            <a:endParaRPr lang="en-US" dirty="0"/>
          </a:p>
        </p:txBody>
      </p:sp>
      <p:sp>
        <p:nvSpPr>
          <p:cNvPr id="3" name="Rectangle 2"/>
          <p:cNvSpPr/>
          <p:nvPr/>
        </p:nvSpPr>
        <p:spPr>
          <a:xfrm>
            <a:off x="457200" y="457200"/>
            <a:ext cx="8382000" cy="3170099"/>
          </a:xfrm>
          <a:prstGeom prst="rect">
            <a:avLst/>
          </a:prstGeom>
        </p:spPr>
        <p:txBody>
          <a:bodyPr wrap="square">
            <a:spAutoFit/>
          </a:bodyPr>
          <a:lstStyle/>
          <a:p>
            <a:pPr algn="r"/>
            <a:r>
              <a:rPr lang="ar-SA" sz="4000" b="1" dirty="0" smtClean="0">
                <a:cs typeface="+mj-cs"/>
              </a:rPr>
              <a:t>ومن ثم يلزم – أثناء وضع خطة أو ممارسة التخطيط هنا – التفكير في الموارد المالية والبشرية المتاحة حالياً والمنتظرة مستقبلاً ، وخلال هذا يتم التفكير في مقترحات يمكن من خلالها زيادة الموارد المالية اللازمة لتجويد الخدمات. </a:t>
            </a:r>
            <a:endParaRPr lang="en-US" sz="4000" dirty="0">
              <a:cs typeface="+mj-cs"/>
            </a:endParaRPr>
          </a:p>
        </p:txBody>
      </p:sp>
    </p:spTree>
  </p:cSld>
  <p:clrMapOvr>
    <a:masterClrMapping/>
  </p:clrMapOvr>
  <p:transition>
    <p:wipe dir="r"/>
    <p:sndAc>
      <p:stSnd>
        <p:snd r:embed="rId2" name="breeze.wav" builtIn="1"/>
      </p:stSnd>
    </p:sndAc>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52600" y="381000"/>
            <a:ext cx="6324600" cy="3139321"/>
          </a:xfrm>
          <a:prstGeom prst="rect">
            <a:avLst/>
          </a:prstGeom>
        </p:spPr>
        <p:txBody>
          <a:bodyPr wrap="square">
            <a:spAutoFit/>
          </a:bodyPr>
          <a:lstStyle/>
          <a:p>
            <a:pPr algn="ctr"/>
            <a:r>
              <a:rPr lang="ar-SA" sz="6000" b="1" dirty="0" smtClean="0"/>
              <a:t>المحتويات</a:t>
            </a:r>
          </a:p>
          <a:p>
            <a:pPr algn="ctr"/>
            <a:endParaRPr lang="ar-SA" sz="4800" b="1" dirty="0" smtClean="0"/>
          </a:p>
          <a:p>
            <a:pPr algn="ctr"/>
            <a:endParaRPr lang="ar-SA" b="1" dirty="0"/>
          </a:p>
          <a:p>
            <a:pPr algn="ctr"/>
            <a:endParaRPr lang="ar-SA" b="1" dirty="0" smtClean="0"/>
          </a:p>
          <a:p>
            <a:pPr algn="ctr"/>
            <a:endParaRPr lang="ar-SA" b="1" dirty="0"/>
          </a:p>
          <a:p>
            <a:pPr algn="ctr"/>
            <a:endParaRPr lang="ar-SA" b="1" dirty="0" smtClean="0"/>
          </a:p>
          <a:p>
            <a:pPr algn="ctr"/>
            <a:endParaRPr lang="en-US" dirty="0"/>
          </a:p>
        </p:txBody>
      </p:sp>
      <p:sp>
        <p:nvSpPr>
          <p:cNvPr id="4" name="Rectangle 3"/>
          <p:cNvSpPr/>
          <p:nvPr/>
        </p:nvSpPr>
        <p:spPr>
          <a:xfrm rot="10800000" flipV="1">
            <a:off x="838196" y="1594501"/>
            <a:ext cx="6934204" cy="707886"/>
          </a:xfrm>
          <a:prstGeom prst="rect">
            <a:avLst/>
          </a:prstGeom>
        </p:spPr>
        <p:txBody>
          <a:bodyPr wrap="square">
            <a:spAutoFit/>
          </a:bodyPr>
          <a:lstStyle/>
          <a:p>
            <a:pPr algn="r"/>
            <a:r>
              <a:rPr lang="ar-SA" sz="4000" b="1" dirty="0" smtClean="0"/>
              <a:t>1- تخطيط الأعمال الإدارية بالمدارس .</a:t>
            </a:r>
            <a:endParaRPr lang="en-US" sz="4000" dirty="0"/>
          </a:p>
        </p:txBody>
      </p:sp>
      <p:sp>
        <p:nvSpPr>
          <p:cNvPr id="5" name="Rectangle 4"/>
          <p:cNvSpPr/>
          <p:nvPr/>
        </p:nvSpPr>
        <p:spPr>
          <a:xfrm>
            <a:off x="914400" y="2133600"/>
            <a:ext cx="6934200" cy="1938992"/>
          </a:xfrm>
          <a:prstGeom prst="rect">
            <a:avLst/>
          </a:prstGeom>
        </p:spPr>
        <p:txBody>
          <a:bodyPr wrap="square">
            <a:spAutoFit/>
          </a:bodyPr>
          <a:lstStyle/>
          <a:p>
            <a:pPr algn="r">
              <a:lnSpc>
                <a:spcPct val="150000"/>
              </a:lnSpc>
            </a:pPr>
            <a:r>
              <a:rPr lang="ar-SA" sz="4000" b="1" dirty="0" smtClean="0"/>
              <a:t>2- تخطيط الأنشطة الطلابية .</a:t>
            </a:r>
          </a:p>
          <a:p>
            <a:pPr algn="r">
              <a:lnSpc>
                <a:spcPct val="150000"/>
              </a:lnSpc>
            </a:pPr>
            <a:r>
              <a:rPr lang="ar-SA" sz="4000" b="1" dirty="0" smtClean="0"/>
              <a:t>3- تخطيط الخدمات التعليمية .</a:t>
            </a:r>
            <a:endParaRPr lang="en-US" sz="4000" dirty="0"/>
          </a:p>
        </p:txBody>
      </p:sp>
      <p:sp>
        <p:nvSpPr>
          <p:cNvPr id="6" name="Rectangle 5"/>
          <p:cNvSpPr/>
          <p:nvPr/>
        </p:nvSpPr>
        <p:spPr>
          <a:xfrm>
            <a:off x="533400" y="3810000"/>
            <a:ext cx="7315200" cy="1938992"/>
          </a:xfrm>
          <a:prstGeom prst="rect">
            <a:avLst/>
          </a:prstGeom>
        </p:spPr>
        <p:txBody>
          <a:bodyPr wrap="square">
            <a:spAutoFit/>
          </a:bodyPr>
          <a:lstStyle/>
          <a:p>
            <a:pPr algn="r">
              <a:lnSpc>
                <a:spcPct val="150000"/>
              </a:lnSpc>
            </a:pPr>
            <a:r>
              <a:rPr lang="ar-SA" sz="4000" b="1" dirty="0" smtClean="0"/>
              <a:t>4- تخطيط المباني التعليمية . </a:t>
            </a:r>
          </a:p>
          <a:p>
            <a:pPr algn="r">
              <a:lnSpc>
                <a:spcPct val="150000"/>
              </a:lnSpc>
            </a:pPr>
            <a:r>
              <a:rPr lang="ar-SA" sz="4000" b="1" dirty="0" smtClean="0"/>
              <a:t>5- الأنموذج المقترح .</a:t>
            </a:r>
            <a:endParaRPr lang="en-US" sz="4000" dirty="0"/>
          </a:p>
        </p:txBody>
      </p:sp>
      <p:sp>
        <p:nvSpPr>
          <p:cNvPr id="7" name="Slide Number Placeholder 6"/>
          <p:cNvSpPr>
            <a:spLocks noGrp="1"/>
          </p:cNvSpPr>
          <p:nvPr>
            <p:ph type="sldNum" sz="quarter" idx="12"/>
          </p:nvPr>
        </p:nvSpPr>
        <p:spPr/>
        <p:txBody>
          <a:bodyPr/>
          <a:lstStyle/>
          <a:p>
            <a:fld id="{2D249996-CCDD-4CEB-BD7A-9EC79882125C}" type="slidenum">
              <a:rPr lang="en-US" smtClean="0"/>
              <a:pPr/>
              <a:t>2</a:t>
            </a:fld>
            <a:endParaRPr lang="en-US" dirty="0"/>
          </a:p>
        </p:txBody>
      </p:sp>
    </p:spTree>
  </p:cSld>
  <p:clrMapOvr>
    <a:masterClrMapping/>
  </p:clrMapOvr>
  <p:transition>
    <p:wipe dir="r"/>
    <p:sndAc>
      <p:stSnd>
        <p:snd r:embed="rId2" name="breeze.wav" builtIn="1"/>
      </p:stSnd>
    </p:sndAc>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2D249996-CCDD-4CEB-BD7A-9EC79882125C}" type="slidenum">
              <a:rPr lang="en-US" smtClean="0"/>
              <a:pPr/>
              <a:t>20</a:t>
            </a:fld>
            <a:endParaRPr lang="en-US" dirty="0"/>
          </a:p>
        </p:txBody>
      </p:sp>
      <p:sp>
        <p:nvSpPr>
          <p:cNvPr id="3" name="Rectangle 2"/>
          <p:cNvSpPr/>
          <p:nvPr/>
        </p:nvSpPr>
        <p:spPr>
          <a:xfrm>
            <a:off x="228600" y="304801"/>
            <a:ext cx="8610600" cy="2092881"/>
          </a:xfrm>
          <a:prstGeom prst="rect">
            <a:avLst/>
          </a:prstGeom>
        </p:spPr>
        <p:txBody>
          <a:bodyPr wrap="square">
            <a:spAutoFit/>
          </a:bodyPr>
          <a:lstStyle/>
          <a:p>
            <a:pPr algn="r" rtl="1"/>
            <a:r>
              <a:rPr lang="ar-SA" sz="4000" b="1" dirty="0" smtClean="0">
                <a:cs typeface="+mj-cs"/>
              </a:rPr>
              <a:t>  </a:t>
            </a:r>
            <a:r>
              <a:rPr lang="ar-SA" sz="3600" b="1" dirty="0" smtClean="0">
                <a:cs typeface="+mj-cs"/>
              </a:rPr>
              <a:t>كما تتضمن الخدمات الطلابية مستقبلاً  خدمات الأساسية كخدمات الاتصال الشبكي السلكي واللاسلكي ، وخدمات الاتصال المرئي (</a:t>
            </a:r>
            <a:r>
              <a:rPr lang="en-US" sz="3600" b="1" dirty="0" smtClean="0">
                <a:cs typeface="+mj-cs"/>
              </a:rPr>
              <a:t>Video Conferencing</a:t>
            </a:r>
            <a:r>
              <a:rPr lang="ar-SA" sz="3600" b="1" dirty="0" smtClean="0">
                <a:cs typeface="+mj-cs"/>
              </a:rPr>
              <a:t>) .</a:t>
            </a:r>
          </a:p>
          <a:p>
            <a:pPr algn="r" rtl="1"/>
            <a:endParaRPr lang="en-US" dirty="0"/>
          </a:p>
        </p:txBody>
      </p:sp>
      <p:sp>
        <p:nvSpPr>
          <p:cNvPr id="4" name="Rectangle 3"/>
          <p:cNvSpPr/>
          <p:nvPr/>
        </p:nvSpPr>
        <p:spPr>
          <a:xfrm>
            <a:off x="228600" y="1981200"/>
            <a:ext cx="8534400" cy="4676715"/>
          </a:xfrm>
          <a:prstGeom prst="rect">
            <a:avLst/>
          </a:prstGeom>
        </p:spPr>
        <p:txBody>
          <a:bodyPr wrap="square">
            <a:spAutoFit/>
          </a:bodyPr>
          <a:lstStyle/>
          <a:p>
            <a:pPr algn="justLow" rtl="1"/>
            <a:r>
              <a:rPr lang="ar-SA" sz="3600" b="1" dirty="0" smtClean="0">
                <a:cs typeface="+mj-cs"/>
              </a:rPr>
              <a:t>وهناك خدمات تكاملية – ضمن الخدمات الطلابية-  كخدمات البطاقات الذكية ، وأنظمة الدخول والخروج، وأنظمة المراقبة الأمنية، وأنظمة الاتصال الرقمي (</a:t>
            </a:r>
            <a:r>
              <a:rPr lang="en-US" sz="3600" b="1" dirty="0" smtClean="0">
                <a:cs typeface="+mj-cs"/>
              </a:rPr>
              <a:t>IP Telephony</a:t>
            </a:r>
            <a:r>
              <a:rPr lang="ar-SA" sz="3600" b="1" dirty="0" smtClean="0">
                <a:cs typeface="+mj-cs"/>
              </a:rPr>
              <a:t>)، ونظام الحضور والانصراف الآلي (</a:t>
            </a:r>
            <a:r>
              <a:rPr lang="en-US" sz="3600" b="1" dirty="0" smtClean="0">
                <a:cs typeface="+mj-cs"/>
              </a:rPr>
              <a:t>E-Attendance</a:t>
            </a:r>
            <a:r>
              <a:rPr lang="ar-SA" sz="3600" b="1" dirty="0" smtClean="0">
                <a:cs typeface="+mj-cs"/>
              </a:rPr>
              <a:t>)، والعديد من الأنظمة الإلكترونية التكاملية الأخرى التي يلزم التخطيط لها من الآن من أجل تضمينها في الخدمات الطلابية في المستقبل .</a:t>
            </a:r>
            <a:br>
              <a:rPr lang="ar-SA" sz="3600" b="1" dirty="0" smtClean="0">
                <a:cs typeface="+mj-cs"/>
              </a:rPr>
            </a:br>
            <a:endParaRPr lang="en-US" sz="3600" dirty="0">
              <a:cs typeface="+mj-cs"/>
            </a:endParaRPr>
          </a:p>
        </p:txBody>
      </p:sp>
    </p:spTree>
  </p:cSld>
  <p:clrMapOvr>
    <a:masterClrMapping/>
  </p:clrMapOvr>
  <p:transition>
    <p:wipe dir="r"/>
    <p:sndAc>
      <p:stSnd>
        <p:snd r:embed="rId2" name="breeze.wav" builtIn="1"/>
      </p:stSnd>
    </p:sndAc>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2D249996-CCDD-4CEB-BD7A-9EC79882125C}" type="slidenum">
              <a:rPr lang="en-US" smtClean="0"/>
              <a:pPr/>
              <a:t>21</a:t>
            </a:fld>
            <a:endParaRPr lang="en-US" dirty="0"/>
          </a:p>
        </p:txBody>
      </p:sp>
      <p:sp>
        <p:nvSpPr>
          <p:cNvPr id="45057" name="Rectangle 1"/>
          <p:cNvSpPr>
            <a:spLocks noChangeArrowheads="1"/>
          </p:cNvSpPr>
          <p:nvPr/>
        </p:nvSpPr>
        <p:spPr bwMode="auto">
          <a:xfrm>
            <a:off x="228600" y="609600"/>
            <a:ext cx="8686800" cy="397031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SA" sz="3600" b="1" i="0" u="none" strike="noStrike" cap="none" normalizeH="0" baseline="0" dirty="0" smtClean="0">
                <a:ln>
                  <a:noFill/>
                </a:ln>
                <a:effectLst/>
                <a:latin typeface="Verdana" pitchFamily="34" charset="0"/>
                <a:ea typeface="Times New Roman" pitchFamily="18" charset="0"/>
                <a:cs typeface="+mj-cs"/>
              </a:rPr>
              <a:t> ومن ضمن الخدمات المدرسية في جوانب العملية التعليمية ما أصطلح علي تسميته بالفصول الذكية بالتعليم الجامعي </a:t>
            </a:r>
          </a:p>
          <a:p>
            <a:pPr marL="0" marR="0" lvl="0" indent="0" algn="justLow" defTabSz="914400" rtl="1" eaLnBrk="1" fontAlgn="base" latinLnBrk="0" hangingPunct="1">
              <a:lnSpc>
                <a:spcPct val="100000"/>
              </a:lnSpc>
              <a:spcBef>
                <a:spcPct val="0"/>
              </a:spcBef>
              <a:spcAft>
                <a:spcPct val="0"/>
              </a:spcAft>
              <a:buClrTx/>
              <a:buSzTx/>
              <a:buFontTx/>
              <a:buNone/>
              <a:tabLst/>
            </a:pPr>
            <a:r>
              <a:rPr kumimoji="0" lang="ar-SA" sz="3200" b="1" i="0" u="none" strike="noStrike" cap="none" normalizeH="0" baseline="0" dirty="0" smtClean="0">
                <a:ln>
                  <a:noFill/>
                </a:ln>
                <a:effectLst/>
                <a:latin typeface="Verdana" pitchFamily="34" charset="0"/>
                <a:ea typeface="Times New Roman" pitchFamily="18" charset="0"/>
                <a:cs typeface="+mj-cs"/>
              </a:rPr>
              <a:t>(</a:t>
            </a:r>
            <a:r>
              <a:rPr kumimoji="0" lang="en-US" sz="3200" b="1" i="0" u="none" strike="noStrike" cap="none" normalizeH="0" baseline="0" dirty="0" smtClean="0">
                <a:ln>
                  <a:noFill/>
                </a:ln>
                <a:effectLst/>
                <a:latin typeface="Verdana" pitchFamily="34" charset="0"/>
                <a:ea typeface="Times New Roman" pitchFamily="18" charset="0"/>
                <a:cs typeface="+mj-cs"/>
              </a:rPr>
              <a:t> Smart Classrooms </a:t>
            </a:r>
            <a:r>
              <a:rPr kumimoji="0" lang="ar-SA" sz="3200" b="1" i="0" u="none" strike="noStrike" cap="none" normalizeH="0" baseline="0" dirty="0" smtClean="0">
                <a:ln>
                  <a:noFill/>
                </a:ln>
                <a:effectLst/>
                <a:latin typeface="Verdana" pitchFamily="34" charset="0"/>
                <a:ea typeface="Times New Roman" pitchFamily="18" charset="0"/>
                <a:cs typeface="+mj-cs"/>
              </a:rPr>
              <a:t>)</a:t>
            </a:r>
            <a:r>
              <a:rPr kumimoji="0" lang="en-US" sz="3200" b="1" i="0" u="none" strike="noStrike" cap="none" normalizeH="0" baseline="0" dirty="0" smtClean="0">
                <a:ln>
                  <a:noFill/>
                </a:ln>
                <a:effectLst/>
                <a:latin typeface="Verdana" pitchFamily="34" charset="0"/>
                <a:ea typeface="Times New Roman" pitchFamily="18" charset="0"/>
                <a:cs typeface="+mj-cs"/>
              </a:rPr>
              <a:t> </a:t>
            </a:r>
            <a:r>
              <a:rPr kumimoji="0" lang="ar-SA" sz="3200" b="1" i="0" u="none" strike="noStrike" cap="none" normalizeH="0" baseline="0" dirty="0" smtClean="0">
                <a:ln>
                  <a:noFill/>
                </a:ln>
                <a:effectLst/>
                <a:latin typeface="Verdana" pitchFamily="34" charset="0"/>
                <a:ea typeface="Times New Roman" pitchFamily="18" charset="0"/>
                <a:cs typeface="+mj-cs"/>
              </a:rPr>
              <a:t>، </a:t>
            </a:r>
            <a:r>
              <a:rPr kumimoji="0" lang="ar-SA" sz="3600" b="1" i="0" u="none" strike="noStrike" cap="none" normalizeH="0" baseline="0" dirty="0" smtClean="0">
                <a:ln>
                  <a:noFill/>
                </a:ln>
                <a:effectLst/>
                <a:latin typeface="Verdana" pitchFamily="34" charset="0"/>
                <a:ea typeface="Times New Roman" pitchFamily="18" charset="0"/>
                <a:cs typeface="+mj-cs"/>
              </a:rPr>
              <a:t>وتصوير المحاضرات وإعادة بثها عند الطلب (</a:t>
            </a:r>
            <a:r>
              <a:rPr kumimoji="0" lang="en-US" sz="3600" b="1" i="0" u="none" strike="noStrike" cap="none" normalizeH="0" baseline="0" dirty="0" smtClean="0">
                <a:ln>
                  <a:noFill/>
                </a:ln>
                <a:effectLst/>
                <a:latin typeface="Verdana" pitchFamily="34" charset="0"/>
                <a:ea typeface="Times New Roman" pitchFamily="18" charset="0"/>
                <a:cs typeface="+mj-cs"/>
              </a:rPr>
              <a:t>VOD</a:t>
            </a:r>
            <a:r>
              <a:rPr kumimoji="0" lang="ar-SA" sz="3600" b="1" i="0" u="none" strike="noStrike" cap="none" normalizeH="0" baseline="0" dirty="0" smtClean="0">
                <a:ln>
                  <a:noFill/>
                </a:ln>
                <a:effectLst/>
                <a:latin typeface="Verdana" pitchFamily="34" charset="0"/>
                <a:ea typeface="Times New Roman" pitchFamily="18" charset="0"/>
                <a:cs typeface="+mj-cs"/>
              </a:rPr>
              <a:t>)، والتعليم عن بعد، والتعليم الإلكتروني (</a:t>
            </a:r>
            <a:r>
              <a:rPr kumimoji="0" lang="en-US" sz="3600" b="1" i="0" u="none" strike="noStrike" cap="none" normalizeH="0" baseline="0" dirty="0" smtClean="0">
                <a:ln>
                  <a:noFill/>
                </a:ln>
                <a:effectLst/>
                <a:latin typeface="Verdana" pitchFamily="34" charset="0"/>
                <a:ea typeface="Times New Roman" pitchFamily="18" charset="0"/>
                <a:cs typeface="+mj-cs"/>
              </a:rPr>
              <a:t>E-Learning</a:t>
            </a:r>
            <a:r>
              <a:rPr kumimoji="0" lang="ar-SA" sz="3600" b="1" i="0" u="none" strike="noStrike" cap="none" normalizeH="0" baseline="0" dirty="0" smtClean="0">
                <a:ln>
                  <a:noFill/>
                </a:ln>
                <a:effectLst/>
                <a:latin typeface="Verdana" pitchFamily="34" charset="0"/>
                <a:ea typeface="Times New Roman" pitchFamily="18" charset="0"/>
                <a:cs typeface="+mj-cs"/>
              </a:rPr>
              <a:t>)، والمكتبات الرقمية (</a:t>
            </a:r>
            <a:r>
              <a:rPr kumimoji="0" lang="en-US" sz="3600" b="1" i="0" u="none" strike="noStrike" cap="none" normalizeH="0" baseline="0" dirty="0" smtClean="0">
                <a:ln>
                  <a:noFill/>
                </a:ln>
                <a:effectLst/>
                <a:latin typeface="Verdana" pitchFamily="34" charset="0"/>
                <a:ea typeface="Times New Roman" pitchFamily="18" charset="0"/>
                <a:cs typeface="+mj-cs"/>
              </a:rPr>
              <a:t>E-Library</a:t>
            </a:r>
            <a:r>
              <a:rPr kumimoji="0" lang="ar-SA" sz="3600" b="1" i="0" u="none" strike="noStrike" cap="none" normalizeH="0" baseline="0" dirty="0" smtClean="0">
                <a:ln>
                  <a:noFill/>
                </a:ln>
                <a:effectLst/>
                <a:latin typeface="Verdana" pitchFamily="34" charset="0"/>
                <a:ea typeface="Times New Roman" pitchFamily="18" charset="0"/>
                <a:cs typeface="+mj-cs"/>
              </a:rPr>
              <a:t>).​</a:t>
            </a:r>
            <a:endParaRPr kumimoji="0" lang="en-US" sz="3600" b="1" i="0" u="none" strike="noStrike" cap="none" normalizeH="0" baseline="0" dirty="0" smtClean="0">
              <a:ln>
                <a:noFill/>
              </a:ln>
              <a:effectLst/>
              <a:latin typeface="Verdana" pitchFamily="34" charset="0"/>
              <a:ea typeface="Times New Roman" pitchFamily="18" charset="0"/>
              <a:cs typeface="+mj-cs"/>
            </a:endParaRPr>
          </a:p>
          <a:p>
            <a:pPr marL="0" marR="0" lvl="0" indent="0" algn="r" defTabSz="914400" rtl="0" eaLnBrk="0" fontAlgn="base" latinLnBrk="0" hangingPunct="0">
              <a:lnSpc>
                <a:spcPct val="100000"/>
              </a:lnSpc>
              <a:spcBef>
                <a:spcPct val="0"/>
              </a:spcBef>
              <a:spcAft>
                <a:spcPct val="0"/>
              </a:spcAft>
              <a:buClrTx/>
              <a:buSzTx/>
              <a:buFontTx/>
              <a:buNone/>
              <a:tabLst/>
            </a:pPr>
            <a:r>
              <a:rPr kumimoji="0" lang="en-US" sz="3600" b="1" i="0" u="none" strike="noStrike" cap="none" normalizeH="0" baseline="0" dirty="0" smtClean="0">
                <a:ln>
                  <a:noFill/>
                </a:ln>
                <a:effectLst/>
                <a:latin typeface="Verdana" pitchFamily="34" charset="0"/>
                <a:ea typeface="Times New Roman" pitchFamily="18" charset="0"/>
                <a:cs typeface="+mj-cs"/>
              </a:rPr>
              <a:t> </a:t>
            </a:r>
            <a:r>
              <a:rPr kumimoji="0" lang="en-US" sz="3600" b="0" i="0" u="none" strike="noStrike" cap="none" normalizeH="0" baseline="0" dirty="0" smtClean="0">
                <a:ln>
                  <a:noFill/>
                </a:ln>
                <a:effectLst/>
                <a:latin typeface="Arial" pitchFamily="34" charset="0"/>
                <a:cs typeface="+mj-cs"/>
              </a:rPr>
              <a:t> </a:t>
            </a:r>
          </a:p>
        </p:txBody>
      </p:sp>
    </p:spTree>
  </p:cSld>
  <p:clrMapOvr>
    <a:masterClrMapping/>
  </p:clrMapOvr>
  <p:transition>
    <p:wipe dir="r"/>
    <p:sndAc>
      <p:stSnd>
        <p:snd r:embed="rId2" name="breeze.wav" builtIn="1"/>
      </p:stSnd>
    </p:sndAc>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2D249996-CCDD-4CEB-BD7A-9EC79882125C}" type="slidenum">
              <a:rPr lang="en-US" smtClean="0"/>
              <a:pPr/>
              <a:t>22</a:t>
            </a:fld>
            <a:endParaRPr lang="en-US" dirty="0"/>
          </a:p>
        </p:txBody>
      </p:sp>
      <p:sp>
        <p:nvSpPr>
          <p:cNvPr id="3" name="Rectangle 2"/>
          <p:cNvSpPr/>
          <p:nvPr/>
        </p:nvSpPr>
        <p:spPr>
          <a:xfrm>
            <a:off x="1371600" y="2438400"/>
            <a:ext cx="6096000" cy="923330"/>
          </a:xfrm>
          <a:prstGeom prst="rect">
            <a:avLst/>
          </a:prstGeom>
        </p:spPr>
        <p:txBody>
          <a:bodyPr wrap="square">
            <a:spAutoFit/>
          </a:bodyPr>
          <a:lstStyle/>
          <a:p>
            <a:pPr algn="ctr"/>
            <a:r>
              <a:rPr lang="ar-SA" sz="5400" b="1" dirty="0" smtClean="0">
                <a:cs typeface="+mj-cs"/>
              </a:rPr>
              <a:t>تخطيط  المباني التعليمية </a:t>
            </a:r>
            <a:endParaRPr lang="en-US" sz="5400" b="1" dirty="0">
              <a:cs typeface="+mj-cs"/>
            </a:endParaRPr>
          </a:p>
        </p:txBody>
      </p:sp>
    </p:spTree>
  </p:cSld>
  <p:clrMapOvr>
    <a:masterClrMapping/>
  </p:clrMapOvr>
  <p:transition>
    <p:wipe dir="r"/>
    <p:sndAc>
      <p:stSnd>
        <p:snd r:embed="rId2" name="breeze.wav" builtIn="1"/>
      </p:stSnd>
    </p:sndAc>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2D249996-CCDD-4CEB-BD7A-9EC79882125C}" type="slidenum">
              <a:rPr lang="en-US" smtClean="0"/>
              <a:pPr/>
              <a:t>23</a:t>
            </a:fld>
            <a:endParaRPr lang="en-US" dirty="0"/>
          </a:p>
        </p:txBody>
      </p:sp>
      <p:sp>
        <p:nvSpPr>
          <p:cNvPr id="6" name="Rectangle 5"/>
          <p:cNvSpPr/>
          <p:nvPr/>
        </p:nvSpPr>
        <p:spPr>
          <a:xfrm>
            <a:off x="0" y="838201"/>
            <a:ext cx="8915400" cy="5632311"/>
          </a:xfrm>
          <a:prstGeom prst="rect">
            <a:avLst/>
          </a:prstGeom>
        </p:spPr>
        <p:txBody>
          <a:bodyPr wrap="square">
            <a:spAutoFit/>
          </a:bodyPr>
          <a:lstStyle/>
          <a:p>
            <a:pPr algn="r"/>
            <a:r>
              <a:rPr lang="ar-SA" b="1" dirty="0" smtClean="0"/>
              <a:t>     </a:t>
            </a:r>
            <a:r>
              <a:rPr lang="ar-SA" sz="4000" b="1" dirty="0" smtClean="0">
                <a:cs typeface="+mj-cs"/>
              </a:rPr>
              <a:t>تمثل المباني التعليمية جزءاً أساسياً في المنظومة التعليمية المدرسية، ويلزم أثناء التخطيط  للمباني التعليمية المدرسية مراعاة ما يلي :</a:t>
            </a:r>
          </a:p>
          <a:p>
            <a:pPr algn="r"/>
            <a:r>
              <a:rPr lang="ar-SA" sz="4000" b="1" dirty="0" smtClean="0">
                <a:cs typeface="+mj-cs"/>
              </a:rPr>
              <a:t> - المساحات الأرضية الواجب توافرها في المنشئات المدرسية.</a:t>
            </a:r>
          </a:p>
          <a:p>
            <a:pPr algn="r"/>
            <a:r>
              <a:rPr lang="ar-SA" sz="4000" b="1" dirty="0" smtClean="0">
                <a:cs typeface="+mj-cs"/>
              </a:rPr>
              <a:t> - الأماكن المخصصة لأعضاء هيئة التدريس والهيئة المعاونة والفنيين والعاملين . </a:t>
            </a:r>
          </a:p>
          <a:p>
            <a:pPr algn="r"/>
            <a:r>
              <a:rPr lang="ar-SA" sz="4000" b="1" dirty="0" smtClean="0">
                <a:cs typeface="+mj-cs"/>
              </a:rPr>
              <a:t> </a:t>
            </a:r>
          </a:p>
          <a:p>
            <a:pPr algn="r"/>
            <a:r>
              <a:rPr lang="ar-SA" sz="4000" b="1" dirty="0" smtClean="0">
                <a:cs typeface="+mj-cs"/>
              </a:rPr>
              <a:t>  </a:t>
            </a:r>
            <a:endParaRPr lang="en-US" sz="4000" b="1" dirty="0">
              <a:cs typeface="+mj-cs"/>
            </a:endParaRPr>
          </a:p>
        </p:txBody>
      </p:sp>
    </p:spTree>
  </p:cSld>
  <p:clrMapOvr>
    <a:masterClrMapping/>
  </p:clrMapOvr>
  <p:transition>
    <p:wipe dir="r"/>
    <p:sndAc>
      <p:stSnd>
        <p:snd r:embed="rId2" name="breeze.wav" builtIn="1"/>
      </p:stSnd>
    </p:sndAc>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2D249996-CCDD-4CEB-BD7A-9EC79882125C}" type="slidenum">
              <a:rPr lang="en-US" smtClean="0"/>
              <a:pPr/>
              <a:t>24</a:t>
            </a:fld>
            <a:endParaRPr lang="en-US" dirty="0"/>
          </a:p>
        </p:txBody>
      </p:sp>
      <p:sp>
        <p:nvSpPr>
          <p:cNvPr id="3" name="Rectangle 2"/>
          <p:cNvSpPr/>
          <p:nvPr/>
        </p:nvSpPr>
        <p:spPr>
          <a:xfrm>
            <a:off x="228600" y="2286000"/>
            <a:ext cx="8610600" cy="3170099"/>
          </a:xfrm>
          <a:prstGeom prst="rect">
            <a:avLst/>
          </a:prstGeom>
        </p:spPr>
        <p:txBody>
          <a:bodyPr wrap="square">
            <a:spAutoFit/>
          </a:bodyPr>
          <a:lstStyle/>
          <a:p>
            <a:pPr algn="r"/>
            <a:r>
              <a:rPr lang="ar-SA" sz="4000" b="1" dirty="0" smtClean="0">
                <a:cs typeface="+mj-cs"/>
              </a:rPr>
              <a:t>-هناك شروط عامة وجب توافرها من حيث الأمن والسلامة للطلاب ولأعضاء هيئة التدريس وللعاملين بالمدرسة.                                                     </a:t>
            </a:r>
          </a:p>
          <a:p>
            <a:pPr algn="r"/>
            <a:r>
              <a:rPr lang="ar-SA" sz="4000" b="1" dirty="0" smtClean="0">
                <a:cs typeface="+mj-cs"/>
              </a:rPr>
              <a:t> - التجهيزات والتسهيلات المادية وشروط خاصة في المبني لتحقيق الأمن والسلامة لمتحدي الإعاقة </a:t>
            </a:r>
            <a:r>
              <a:rPr lang="ar-SA" sz="4000" b="1" dirty="0" smtClean="0"/>
              <a:t>.  </a:t>
            </a:r>
            <a:endParaRPr lang="en-US" sz="4000" dirty="0"/>
          </a:p>
        </p:txBody>
      </p:sp>
      <p:sp>
        <p:nvSpPr>
          <p:cNvPr id="4" name="Rectangle 3"/>
          <p:cNvSpPr/>
          <p:nvPr/>
        </p:nvSpPr>
        <p:spPr>
          <a:xfrm>
            <a:off x="533400" y="381000"/>
            <a:ext cx="8382000" cy="2554545"/>
          </a:xfrm>
          <a:prstGeom prst="rect">
            <a:avLst/>
          </a:prstGeom>
        </p:spPr>
        <p:txBody>
          <a:bodyPr wrap="square">
            <a:spAutoFit/>
          </a:bodyPr>
          <a:lstStyle/>
          <a:p>
            <a:pPr algn="just"/>
            <a:r>
              <a:rPr lang="ar-SA" sz="4000" b="1" dirty="0" smtClean="0">
                <a:cs typeface="+mj-cs"/>
              </a:rPr>
              <a:t>  -التجهيزات والتسهيلات المادية اللازمة لممارسة الأنشطة الطلابية ، إضافة إلي أماكن للمكتبات وأماكن أخري تُلبي متطلبات العملية التعليمية</a:t>
            </a:r>
            <a:r>
              <a:rPr lang="ar-SA" sz="4000" b="1" dirty="0" smtClean="0"/>
              <a:t> .                         </a:t>
            </a:r>
            <a:endParaRPr lang="en-US" sz="4000" dirty="0"/>
          </a:p>
        </p:txBody>
      </p:sp>
    </p:spTree>
  </p:cSld>
  <p:clrMapOvr>
    <a:masterClrMapping/>
  </p:clrMapOvr>
  <p:transition>
    <p:wipe dir="r"/>
    <p:sndAc>
      <p:stSnd>
        <p:snd r:embed="rId2" name="breeze.wav" builtIn="1"/>
      </p:stSnd>
    </p:sndAc>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2D249996-CCDD-4CEB-BD7A-9EC79882125C}" type="slidenum">
              <a:rPr lang="en-US" smtClean="0"/>
              <a:pPr/>
              <a:t>25</a:t>
            </a:fld>
            <a:endParaRPr lang="en-US" dirty="0"/>
          </a:p>
        </p:txBody>
      </p:sp>
      <p:sp>
        <p:nvSpPr>
          <p:cNvPr id="41987" name="Rectangle 3"/>
          <p:cNvSpPr>
            <a:spLocks noChangeArrowheads="1"/>
          </p:cNvSpPr>
          <p:nvPr/>
        </p:nvSpPr>
        <p:spPr bwMode="auto">
          <a:xfrm>
            <a:off x="381000" y="609600"/>
            <a:ext cx="8229600" cy="563231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ar-SA" sz="4000" b="1" u="none" strike="noStrike" cap="none" normalizeH="0" baseline="0" dirty="0" smtClean="0">
                <a:ln>
                  <a:noFill/>
                </a:ln>
                <a:effectLst/>
                <a:latin typeface="Calibri" pitchFamily="34" charset="0"/>
                <a:ea typeface="Times New Roman" pitchFamily="18" charset="0"/>
                <a:cs typeface="+mj-cs"/>
              </a:rPr>
              <a:t>- كما أن تخطيط  المباني التعليمية يتطلب تجويد إدارة مرافقها</a:t>
            </a:r>
            <a:r>
              <a:rPr kumimoji="0" lang="en-US" sz="4000" b="1" u="none" strike="noStrike" cap="none" normalizeH="0" baseline="0" dirty="0" smtClean="0">
                <a:ln>
                  <a:noFill/>
                </a:ln>
                <a:effectLst/>
                <a:latin typeface="Calibri" pitchFamily="34" charset="0"/>
                <a:ea typeface="Times New Roman" pitchFamily="18" charset="0"/>
                <a:cs typeface="+mj-cs"/>
              </a:rPr>
              <a:t> </a:t>
            </a:r>
            <a:r>
              <a:rPr kumimoji="0" lang="ar-SA" sz="4000" b="1" u="none" strike="noStrike" cap="none" normalizeH="0" baseline="0" dirty="0" smtClean="0">
                <a:ln>
                  <a:noFill/>
                </a:ln>
                <a:effectLst/>
                <a:latin typeface="Calibri" pitchFamily="34" charset="0"/>
                <a:ea typeface="Times New Roman" pitchFamily="18" charset="0"/>
                <a:cs typeface="+mj-cs"/>
              </a:rPr>
              <a:t>، ويأتي في المقام الأول  لهذا الجانب التخطيط لجوانب صيانة المباني التعليمية والساحات الرياضية الموجودة بها ، إضافة إلي الاهتمام بمراكز المؤتمرات وأجهزة التكييف وأمور السباكة ونظم الإضاءة وعمليات التنظيف.</a:t>
            </a:r>
          </a:p>
          <a:p>
            <a:pPr marL="0" marR="0" lvl="0" indent="0" algn="justLow" defTabSz="914400" rtl="1" eaLnBrk="1" fontAlgn="base" latinLnBrk="0" hangingPunct="1">
              <a:lnSpc>
                <a:spcPct val="100000"/>
              </a:lnSpc>
              <a:spcBef>
                <a:spcPct val="0"/>
              </a:spcBef>
              <a:spcAft>
                <a:spcPct val="0"/>
              </a:spcAft>
              <a:buClrTx/>
              <a:buSzTx/>
              <a:buFontTx/>
              <a:buNone/>
              <a:tabLst/>
            </a:pPr>
            <a:r>
              <a:rPr lang="ar-SA" sz="4000" b="1" dirty="0" smtClean="0">
                <a:latin typeface="Calibri" pitchFamily="34" charset="0"/>
                <a:ea typeface="Times New Roman" pitchFamily="18" charset="0"/>
                <a:cs typeface="+mj-cs"/>
              </a:rPr>
              <a:t>إن التخطيط الجيد لصيانة المباني التعليمية يمتد لعقود عديدة ، وعلي هذا النحو فإنها تمثل عملية مستمرة ومتطورة ومطلوبة باستمرار </a:t>
            </a:r>
            <a:r>
              <a:rPr lang="ar-SA" sz="4000" b="1" i="1" dirty="0" smtClean="0">
                <a:latin typeface="Calibri" pitchFamily="34" charset="0"/>
                <a:ea typeface="Times New Roman" pitchFamily="18" charset="0"/>
                <a:cs typeface="+mj-cs"/>
              </a:rPr>
              <a:t>.  </a:t>
            </a:r>
            <a:r>
              <a:rPr kumimoji="0" lang="ar-SA" sz="4000" b="1" i="1" u="none" strike="noStrike" cap="none" normalizeH="0" baseline="0" dirty="0" smtClean="0">
                <a:ln>
                  <a:noFill/>
                </a:ln>
                <a:effectLst/>
                <a:latin typeface="Calibri" pitchFamily="34" charset="0"/>
                <a:ea typeface="Times New Roman" pitchFamily="18" charset="0"/>
                <a:cs typeface="+mj-cs"/>
              </a:rPr>
              <a:t> </a:t>
            </a:r>
            <a:endParaRPr kumimoji="0" lang="ar-SA" sz="4000" b="0" i="0" u="none" strike="noStrike" cap="none" normalizeH="0" baseline="0" dirty="0" smtClean="0">
              <a:ln>
                <a:noFill/>
              </a:ln>
              <a:effectLst/>
              <a:latin typeface="Arial" pitchFamily="34" charset="0"/>
              <a:cs typeface="+mj-cs"/>
            </a:endParaRPr>
          </a:p>
        </p:txBody>
      </p:sp>
    </p:spTree>
  </p:cSld>
  <p:clrMapOvr>
    <a:masterClrMapping/>
  </p:clrMapOvr>
  <p:transition>
    <p:wipe dir="r"/>
    <p:sndAc>
      <p:stSnd>
        <p:snd r:embed="rId2" name="breeze.wav" builtIn="1"/>
      </p:stSnd>
    </p:sndAc>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2D249996-CCDD-4CEB-BD7A-9EC79882125C}" type="slidenum">
              <a:rPr lang="en-US" smtClean="0"/>
              <a:pPr/>
              <a:t>26</a:t>
            </a:fld>
            <a:endParaRPr lang="en-US" dirty="0"/>
          </a:p>
        </p:txBody>
      </p:sp>
      <p:sp>
        <p:nvSpPr>
          <p:cNvPr id="3" name="Rectangle 2"/>
          <p:cNvSpPr/>
          <p:nvPr/>
        </p:nvSpPr>
        <p:spPr>
          <a:xfrm>
            <a:off x="304801" y="914400"/>
            <a:ext cx="8610600" cy="3785652"/>
          </a:xfrm>
          <a:prstGeom prst="rect">
            <a:avLst/>
          </a:prstGeom>
        </p:spPr>
        <p:txBody>
          <a:bodyPr wrap="square">
            <a:spAutoFit/>
          </a:bodyPr>
          <a:lstStyle/>
          <a:p>
            <a:pPr algn="justLow"/>
            <a:r>
              <a:rPr lang="ar-SA" b="1" dirty="0" smtClean="0"/>
              <a:t> </a:t>
            </a:r>
            <a:r>
              <a:rPr lang="ar-SA" sz="4000" b="1" dirty="0" smtClean="0">
                <a:cs typeface="+mj-cs"/>
              </a:rPr>
              <a:t>وقد حان الوقت لتضمين ما يُسمي بالمدن المدرسية الذكية في جوانب  التخطيط  للمباني المدرسية مستقبلاً ، فالمدن المدرسية الذكية هي مدن قائمة   علي أحدث التقنيات والتي تجعل لهذه التقنية الحديثة دوراً فعالاً في العملية التعليمية والبحثية من جهة ،               </a:t>
            </a:r>
            <a:endParaRPr lang="en-US" sz="4000" b="1" dirty="0">
              <a:cs typeface="+mj-cs"/>
            </a:endParaRPr>
          </a:p>
        </p:txBody>
      </p:sp>
    </p:spTree>
  </p:cSld>
  <p:clrMapOvr>
    <a:masterClrMapping/>
  </p:clrMapOvr>
  <p:transition>
    <p:wipe dir="r"/>
    <p:sndAc>
      <p:stSnd>
        <p:snd r:embed="rId2" name="breeze.wav" builtIn="1"/>
      </p:stSnd>
    </p:sndAc>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2D249996-CCDD-4CEB-BD7A-9EC79882125C}" type="slidenum">
              <a:rPr lang="en-US" smtClean="0"/>
              <a:pPr/>
              <a:t>27</a:t>
            </a:fld>
            <a:endParaRPr lang="en-US" dirty="0"/>
          </a:p>
        </p:txBody>
      </p:sp>
      <p:sp>
        <p:nvSpPr>
          <p:cNvPr id="3" name="Rectangle 2"/>
          <p:cNvSpPr/>
          <p:nvPr/>
        </p:nvSpPr>
        <p:spPr>
          <a:xfrm>
            <a:off x="685800" y="457200"/>
            <a:ext cx="8077200" cy="3785652"/>
          </a:xfrm>
          <a:prstGeom prst="rect">
            <a:avLst/>
          </a:prstGeom>
        </p:spPr>
        <p:txBody>
          <a:bodyPr wrap="square">
            <a:spAutoFit/>
          </a:bodyPr>
          <a:lstStyle/>
          <a:p>
            <a:pPr algn="justLow"/>
            <a:r>
              <a:rPr lang="ar-SA" sz="4000" b="1" dirty="0" smtClean="0">
                <a:cs typeface="+mj-cs"/>
              </a:rPr>
              <a:t>وربط مختلف العمليات الإدارية والتعليمية من جهة أخرى مما يؤدي إلى رفع الإنتاجية والكفاءة لدى كافة مستخدمي المدينة المدرسية من طلاب وأعضاء هيئة تدريس وإداريين.                                    </a:t>
            </a:r>
          </a:p>
          <a:p>
            <a:pPr algn="r"/>
            <a:endParaRPr lang="en-US" sz="4000" dirty="0">
              <a:cs typeface="+mj-cs"/>
            </a:endParaRPr>
          </a:p>
        </p:txBody>
      </p:sp>
    </p:spTree>
  </p:cSld>
  <p:clrMapOvr>
    <a:masterClrMapping/>
  </p:clrMapOvr>
  <p:transition>
    <p:wipe dir="r"/>
    <p:sndAc>
      <p:stSnd>
        <p:snd r:embed="rId2" name="breeze.wav" builtIn="1"/>
      </p:stSnd>
    </p:sndAc>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2D249996-CCDD-4CEB-BD7A-9EC79882125C}" type="slidenum">
              <a:rPr lang="en-US" smtClean="0"/>
              <a:pPr/>
              <a:t>28</a:t>
            </a:fld>
            <a:endParaRPr lang="en-US" dirty="0"/>
          </a:p>
        </p:txBody>
      </p:sp>
      <p:sp>
        <p:nvSpPr>
          <p:cNvPr id="3" name="Rectangle 2"/>
          <p:cNvSpPr/>
          <p:nvPr/>
        </p:nvSpPr>
        <p:spPr>
          <a:xfrm>
            <a:off x="304800" y="457200"/>
            <a:ext cx="8534400" cy="6247864"/>
          </a:xfrm>
          <a:prstGeom prst="rect">
            <a:avLst/>
          </a:prstGeom>
        </p:spPr>
        <p:txBody>
          <a:bodyPr wrap="square">
            <a:spAutoFit/>
          </a:bodyPr>
          <a:lstStyle/>
          <a:p>
            <a:pPr algn="justLow"/>
            <a:r>
              <a:rPr lang="ar-SA" sz="4000" b="1" dirty="0" smtClean="0">
                <a:cs typeface="+mj-cs"/>
              </a:rPr>
              <a:t>كما تتميز المدن المدرسية الذكية بسهولة وسرعة تجاوبها مع التطبيقات المثلى للتقنيات وأنظمة المعلومات ، كما أن تركيبة هذه المدن المتطورة تتيح للمستفيدين منها إمكانية التفاعل مع خدماتها بدرجة عالية ، أيضاً تعمل المدن المدرسية الذكية على توفير تكاليف التشغيل والطاقة وتوفر الاستخدام الأمثل للمصادر. إن فكرة المدن المدرسية القائمة إلى مدن ذكية لها عدة تطبيقات ، وتقدم العديد من الخدمات الطلابية .</a:t>
            </a:r>
            <a:br>
              <a:rPr lang="ar-SA" sz="4000" b="1" dirty="0" smtClean="0">
                <a:cs typeface="+mj-cs"/>
              </a:rPr>
            </a:br>
            <a:endParaRPr lang="en-US" sz="4000" dirty="0">
              <a:cs typeface="+mj-cs"/>
            </a:endParaRPr>
          </a:p>
        </p:txBody>
      </p:sp>
    </p:spTree>
  </p:cSld>
  <p:clrMapOvr>
    <a:masterClrMapping/>
  </p:clrMapOvr>
  <p:transition>
    <p:wipe dir="r"/>
    <p:sndAc>
      <p:stSnd>
        <p:snd r:embed="rId2" name="breeze.wav" builtIn="1"/>
      </p:stSnd>
    </p:sndAc>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2D249996-CCDD-4CEB-BD7A-9EC79882125C}" type="slidenum">
              <a:rPr lang="en-US" smtClean="0"/>
              <a:pPr/>
              <a:t>29</a:t>
            </a:fld>
            <a:endParaRPr lang="en-US" dirty="0"/>
          </a:p>
        </p:txBody>
      </p:sp>
      <p:sp>
        <p:nvSpPr>
          <p:cNvPr id="3" name="Rectangle 2"/>
          <p:cNvSpPr/>
          <p:nvPr/>
        </p:nvSpPr>
        <p:spPr>
          <a:xfrm>
            <a:off x="533400" y="1219200"/>
            <a:ext cx="8382000" cy="3600986"/>
          </a:xfrm>
          <a:prstGeom prst="rect">
            <a:avLst/>
          </a:prstGeom>
        </p:spPr>
        <p:txBody>
          <a:bodyPr wrap="square">
            <a:spAutoFit/>
          </a:bodyPr>
          <a:lstStyle/>
          <a:p>
            <a:pPr algn="r"/>
            <a:r>
              <a:rPr lang="ar-SA" sz="5400" b="1" dirty="0" smtClean="0">
                <a:cs typeface="+mj-cs"/>
              </a:rPr>
              <a:t>           الأنموذج المقترح</a:t>
            </a:r>
          </a:p>
          <a:p>
            <a:pPr algn="ctr"/>
            <a:r>
              <a:rPr lang="ar-SA" sz="5400" b="1" dirty="0" smtClean="0">
                <a:cs typeface="+mj-cs"/>
              </a:rPr>
              <a:t> للتخطيط  من أجل ضمان جودة </a:t>
            </a:r>
            <a:r>
              <a:rPr lang="ar-SA" sz="6000" b="1" dirty="0" smtClean="0">
                <a:cs typeface="+mj-cs"/>
              </a:rPr>
              <a:t>الأعمال الإدارية والأنشطة </a:t>
            </a:r>
          </a:p>
          <a:p>
            <a:pPr algn="ctr"/>
            <a:r>
              <a:rPr lang="ar-SA" sz="6000" b="1" dirty="0" smtClean="0">
                <a:cs typeface="+mj-cs"/>
              </a:rPr>
              <a:t>والخدمات والمباني التعليمية  </a:t>
            </a:r>
            <a:endParaRPr lang="en-US" sz="6000" dirty="0">
              <a:cs typeface="+mj-cs"/>
            </a:endParaRPr>
          </a:p>
        </p:txBody>
      </p:sp>
    </p:spTree>
  </p:cSld>
  <p:clrMapOvr>
    <a:masterClrMapping/>
  </p:clrMapOvr>
  <p:transition>
    <p:wipe dir="r"/>
    <p:sndAc>
      <p:stSnd>
        <p:snd r:embed="rId2" name="breeze.wav" builtIn="1"/>
      </p:stSnd>
    </p:sndAc>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2D249996-CCDD-4CEB-BD7A-9EC79882125C}" type="slidenum">
              <a:rPr lang="en-US" smtClean="0"/>
              <a:pPr/>
              <a:t>3</a:t>
            </a:fld>
            <a:endParaRPr lang="en-US" dirty="0"/>
          </a:p>
        </p:txBody>
      </p:sp>
      <p:sp>
        <p:nvSpPr>
          <p:cNvPr id="3" name="Rectangle 2"/>
          <p:cNvSpPr/>
          <p:nvPr/>
        </p:nvSpPr>
        <p:spPr>
          <a:xfrm>
            <a:off x="304800" y="457198"/>
            <a:ext cx="8610600" cy="5139869"/>
          </a:xfrm>
          <a:prstGeom prst="rect">
            <a:avLst/>
          </a:prstGeom>
        </p:spPr>
        <p:txBody>
          <a:bodyPr wrap="square">
            <a:spAutoFit/>
          </a:bodyPr>
          <a:lstStyle/>
          <a:p>
            <a:pPr algn="ctr"/>
            <a:r>
              <a:rPr lang="ar-SA" sz="4800" b="1" dirty="0" smtClean="0"/>
              <a:t>            بداية نتساءل</a:t>
            </a:r>
            <a:r>
              <a:rPr lang="ar-SA" sz="4000" b="1" dirty="0" smtClean="0"/>
              <a:t> :                       </a:t>
            </a:r>
          </a:p>
          <a:p>
            <a:pPr algn="just"/>
            <a:r>
              <a:rPr lang="ar-SA" sz="4000" b="1" dirty="0" smtClean="0"/>
              <a:t> هل تطور مفهوم التعليم ومؤسساته عبر الزمن ؟ ، ومن ثم : هل تغيرت مفاهيم الأعمال الإدارية والأنشطة والخدمات والمباني التعليمية ؟،  وبمعني آخر : هل ظهرت أعمال إدارية معاصرة ، وأنشطة طلابية حديثة تتطلب وجود أنماطاً من مباني دراسية أخري  تتمايز عن المباني التعليمية المألوفة لدينا الآن ؟ .                                                  </a:t>
            </a:r>
            <a:endParaRPr lang="en-US" sz="4000" b="1" dirty="0"/>
          </a:p>
        </p:txBody>
      </p:sp>
    </p:spTree>
  </p:cSld>
  <p:clrMapOvr>
    <a:masterClrMapping/>
  </p:clrMapOvr>
  <p:transition>
    <p:wipe dir="r"/>
    <p:sndAc>
      <p:stSnd>
        <p:snd r:embed="rId2" name="breeze.wav" builtIn="1"/>
      </p:stSnd>
    </p:sndAc>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2D249996-CCDD-4CEB-BD7A-9EC79882125C}" type="slidenum">
              <a:rPr lang="en-US" smtClean="0"/>
              <a:pPr/>
              <a:t>30</a:t>
            </a:fld>
            <a:endParaRPr lang="en-US" dirty="0"/>
          </a:p>
        </p:txBody>
      </p:sp>
      <p:sp>
        <p:nvSpPr>
          <p:cNvPr id="3" name="Rectangle 2"/>
          <p:cNvSpPr/>
          <p:nvPr/>
        </p:nvSpPr>
        <p:spPr>
          <a:xfrm>
            <a:off x="304800" y="533400"/>
            <a:ext cx="8534400" cy="5632311"/>
          </a:xfrm>
          <a:prstGeom prst="rect">
            <a:avLst/>
          </a:prstGeom>
        </p:spPr>
        <p:txBody>
          <a:bodyPr wrap="square">
            <a:spAutoFit/>
          </a:bodyPr>
          <a:lstStyle/>
          <a:p>
            <a:pPr algn="just"/>
            <a:r>
              <a:rPr lang="ar-SA" sz="3600" b="1" dirty="0" smtClean="0"/>
              <a:t> إن المفهوم المعاصر للتعليم يري المدرسة لا توجد خارج النسيج الاجتماعي ، بل هي في داخله، مثلها مثل المؤسسات المجتمعية الأخرى ، فالمدرسة ما هي إلا تعبير عن العصر المتواجدة فيه ، وهي عامل مؤثر في  حاضر المجتمع، وفي مستقبله أيضاً. وبناءً علي هذا الأمر وجب التخطيط  لكافة الأعمال الإدارية والأنشطة والخدمات والمباني التعليمية في صورة عصرية تناسب المستجدات المجتمعية الآنية والمستقبلية ، كما يلزم -أثناء التخطيط - حساب تكلفة تجويد الفعاليات التالية :         </a:t>
            </a:r>
            <a:endParaRPr lang="en-US" sz="3600" dirty="0"/>
          </a:p>
        </p:txBody>
      </p:sp>
    </p:spTree>
  </p:cSld>
  <p:clrMapOvr>
    <a:masterClrMapping/>
  </p:clrMapOvr>
  <p:transition>
    <p:wipe dir="r"/>
    <p:sndAc>
      <p:stSnd>
        <p:snd r:embed="rId2" name="breeze.wav" builtIn="1"/>
      </p:stSnd>
    </p:sndAc>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2D249996-CCDD-4CEB-BD7A-9EC79882125C}" type="slidenum">
              <a:rPr lang="en-US" smtClean="0"/>
              <a:pPr/>
              <a:t>31</a:t>
            </a:fld>
            <a:endParaRPr lang="en-US" dirty="0"/>
          </a:p>
        </p:txBody>
      </p:sp>
      <p:sp>
        <p:nvSpPr>
          <p:cNvPr id="3" name="Rectangle 2"/>
          <p:cNvSpPr/>
          <p:nvPr/>
        </p:nvSpPr>
        <p:spPr>
          <a:xfrm>
            <a:off x="304800" y="838200"/>
            <a:ext cx="8458200" cy="1938992"/>
          </a:xfrm>
          <a:prstGeom prst="rect">
            <a:avLst/>
          </a:prstGeom>
        </p:spPr>
        <p:txBody>
          <a:bodyPr wrap="square">
            <a:spAutoFit/>
          </a:bodyPr>
          <a:lstStyle/>
          <a:p>
            <a:pPr algn="r" eaLnBrk="0" hangingPunct="0"/>
            <a:r>
              <a:rPr lang="ar-SA" sz="4000" b="1" dirty="0" smtClean="0">
                <a:cs typeface="+mj-cs"/>
              </a:rPr>
              <a:t>- جودة الأنشطة والبرامج المكملة للمنهج</a:t>
            </a:r>
          </a:p>
          <a:p>
            <a:pPr algn="r" eaLnBrk="0" hangingPunct="0"/>
            <a:r>
              <a:rPr lang="ar-SA" sz="4000" b="1" dirty="0" smtClean="0">
                <a:cs typeface="+mj-cs"/>
              </a:rPr>
              <a:t>- جودة الخدمات الطلابية </a:t>
            </a:r>
          </a:p>
          <a:p>
            <a:pPr algn="r" eaLnBrk="0" hangingPunct="0"/>
            <a:r>
              <a:rPr lang="ar-SA" sz="4000" b="1" dirty="0" smtClean="0">
                <a:cs typeface="+mj-cs"/>
              </a:rPr>
              <a:t>- جودة الخدمات الإدارية</a:t>
            </a:r>
            <a:endParaRPr lang="en-US" sz="4000" b="1" dirty="0">
              <a:cs typeface="+mj-cs"/>
            </a:endParaRPr>
          </a:p>
        </p:txBody>
      </p:sp>
      <p:sp>
        <p:nvSpPr>
          <p:cNvPr id="4" name="Rectangle 3"/>
          <p:cNvSpPr/>
          <p:nvPr/>
        </p:nvSpPr>
        <p:spPr>
          <a:xfrm rot="10800000" flipV="1">
            <a:off x="3557138" y="2631010"/>
            <a:ext cx="5205862" cy="707886"/>
          </a:xfrm>
          <a:prstGeom prst="rect">
            <a:avLst/>
          </a:prstGeom>
        </p:spPr>
        <p:txBody>
          <a:bodyPr wrap="square">
            <a:spAutoFit/>
          </a:bodyPr>
          <a:lstStyle/>
          <a:p>
            <a:pPr algn="r"/>
            <a:r>
              <a:rPr lang="ar-SA" sz="4000" b="1" dirty="0" smtClean="0">
                <a:cs typeface="+mj-cs"/>
              </a:rPr>
              <a:t>- جودة المباني التعليمية </a:t>
            </a:r>
            <a:endParaRPr lang="en-US" sz="4000" b="1" dirty="0" smtClean="0">
              <a:cs typeface="+mj-cs"/>
            </a:endParaRPr>
          </a:p>
        </p:txBody>
      </p:sp>
      <p:sp>
        <p:nvSpPr>
          <p:cNvPr id="5" name="Rectangle 4"/>
          <p:cNvSpPr/>
          <p:nvPr/>
        </p:nvSpPr>
        <p:spPr>
          <a:xfrm>
            <a:off x="990600" y="3276600"/>
            <a:ext cx="7924800" cy="2554545"/>
          </a:xfrm>
          <a:prstGeom prst="rect">
            <a:avLst/>
          </a:prstGeom>
        </p:spPr>
        <p:txBody>
          <a:bodyPr wrap="square">
            <a:spAutoFit/>
          </a:bodyPr>
          <a:lstStyle/>
          <a:p>
            <a:pPr algn="r" eaLnBrk="0" hangingPunct="0">
              <a:tabLst>
                <a:tab pos="228600" algn="l"/>
              </a:tabLst>
            </a:pPr>
            <a:r>
              <a:rPr lang="ar-SA" sz="4000" b="1" dirty="0" smtClean="0">
                <a:cs typeface="+mj-cs"/>
              </a:rPr>
              <a:t> - تنمية البنية التحتية المادية </a:t>
            </a:r>
          </a:p>
          <a:p>
            <a:pPr algn="r" eaLnBrk="0" hangingPunct="0">
              <a:tabLst>
                <a:tab pos="228600" algn="l"/>
              </a:tabLst>
            </a:pPr>
            <a:r>
              <a:rPr lang="ar-SA" sz="4000" b="1" dirty="0" smtClean="0">
                <a:cs typeface="+mj-cs"/>
              </a:rPr>
              <a:t> - تطوير جمع البيانات وتحليليها </a:t>
            </a:r>
          </a:p>
          <a:p>
            <a:pPr algn="r" eaLnBrk="0" hangingPunct="0">
              <a:tabLst>
                <a:tab pos="228600" algn="l"/>
              </a:tabLst>
            </a:pPr>
            <a:r>
              <a:rPr lang="ar-SA" sz="4000" b="1" dirty="0" smtClean="0">
                <a:cs typeface="+mj-cs"/>
              </a:rPr>
              <a:t> - تطوير نظم المعلومات والتكنولوجيا </a:t>
            </a:r>
          </a:p>
          <a:p>
            <a:pPr algn="r" eaLnBrk="0" hangingPunct="0">
              <a:tabLst>
                <a:tab pos="228600" algn="l"/>
              </a:tabLst>
            </a:pPr>
            <a:r>
              <a:rPr lang="ar-SA" sz="4000" b="1" dirty="0" smtClean="0">
                <a:cs typeface="+mj-cs"/>
              </a:rPr>
              <a:t> - تطوير نظم الاتصال</a:t>
            </a:r>
            <a:endParaRPr lang="en-US" sz="4000" dirty="0">
              <a:cs typeface="+mj-cs"/>
            </a:endParaRPr>
          </a:p>
        </p:txBody>
      </p:sp>
    </p:spTree>
  </p:cSld>
  <p:clrMapOvr>
    <a:masterClrMapping/>
  </p:clrMapOvr>
  <p:transition>
    <p:wipe dir="r"/>
    <p:sndAc>
      <p:stSnd>
        <p:snd r:embed="rId2" name="breeze.wav" builtIn="1"/>
      </p:stSnd>
    </p:sndAc>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2D249996-CCDD-4CEB-BD7A-9EC79882125C}" type="slidenum">
              <a:rPr lang="en-US" smtClean="0"/>
              <a:pPr/>
              <a:t>32</a:t>
            </a:fld>
            <a:endParaRPr lang="en-US" dirty="0"/>
          </a:p>
        </p:txBody>
      </p:sp>
      <p:sp>
        <p:nvSpPr>
          <p:cNvPr id="3" name="Rectangle 2"/>
          <p:cNvSpPr/>
          <p:nvPr/>
        </p:nvSpPr>
        <p:spPr>
          <a:xfrm>
            <a:off x="304800" y="609600"/>
            <a:ext cx="8458200" cy="5078313"/>
          </a:xfrm>
          <a:prstGeom prst="rect">
            <a:avLst/>
          </a:prstGeom>
        </p:spPr>
        <p:txBody>
          <a:bodyPr wrap="square">
            <a:spAutoFit/>
          </a:bodyPr>
          <a:lstStyle/>
          <a:p>
            <a:pPr algn="r"/>
            <a:r>
              <a:rPr lang="ar-SA" sz="3600" b="1" dirty="0" smtClean="0">
                <a:cs typeface="+mj-cs"/>
              </a:rPr>
              <a:t>ويمكن أن تُمثل هذه الأعمال وتُكتب في وثيقة ، وتصبح بمثابة مرشد لكافة القرارات المدرسية وتغطي عادة فترات زمنية قريبة ومتوسطة وبعيدة أي طويلة نسبياً . كما أن التخطيط لتوفير الموارد يعتبر خطوة مهمة لتحقيق الاستدامة في توفير الميزانيات اللازمة لتجويد هذه </a:t>
            </a:r>
            <a:r>
              <a:rPr lang="ar-SA" sz="3600" b="1" dirty="0" smtClean="0"/>
              <a:t>الأعمال الإدارية والأنشطة والخدمات والمباني التعليمية </a:t>
            </a:r>
            <a:r>
              <a:rPr lang="ar-SA" sz="3600" b="1" dirty="0" smtClean="0">
                <a:cs typeface="+mj-cs"/>
              </a:rPr>
              <a:t>ويتحقق هذا الأمر من خلال وجود رؤية مستنيرة   ورسالة واضحة للمدرسة ، وما يمكن إنجازه    في المستقبل القريب والمتوسط ​​والطويل .                        </a:t>
            </a:r>
            <a:endParaRPr lang="en-US" sz="3600" b="1" dirty="0">
              <a:cs typeface="+mj-cs"/>
            </a:endParaRPr>
          </a:p>
        </p:txBody>
      </p:sp>
    </p:spTree>
  </p:cSld>
  <p:clrMapOvr>
    <a:masterClrMapping/>
  </p:clrMapOvr>
  <p:transition>
    <p:wipe dir="r"/>
    <p:sndAc>
      <p:stSnd>
        <p:snd r:embed="rId2" name="breeze.wav" builtIn="1"/>
      </p:stSnd>
    </p:sndAc>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2D249996-CCDD-4CEB-BD7A-9EC79882125C}" type="slidenum">
              <a:rPr lang="en-US" smtClean="0"/>
              <a:pPr/>
              <a:t>33</a:t>
            </a:fld>
            <a:endParaRPr lang="en-US" dirty="0"/>
          </a:p>
        </p:txBody>
      </p:sp>
      <p:sp>
        <p:nvSpPr>
          <p:cNvPr id="3" name="Rectangle 2"/>
          <p:cNvSpPr/>
          <p:nvPr/>
        </p:nvSpPr>
        <p:spPr>
          <a:xfrm>
            <a:off x="304800" y="609600"/>
            <a:ext cx="8534400" cy="3970318"/>
          </a:xfrm>
          <a:prstGeom prst="rect">
            <a:avLst/>
          </a:prstGeom>
        </p:spPr>
        <p:txBody>
          <a:bodyPr wrap="square">
            <a:spAutoFit/>
          </a:bodyPr>
          <a:lstStyle/>
          <a:p>
            <a:pPr algn="just"/>
            <a:r>
              <a:rPr lang="ar-SA" sz="3600" b="1" dirty="0" smtClean="0"/>
              <a:t>  وأثناء تنفيذ هذه الأعمال الإدارية وكذلك الأنشطة  والخدمات والمباني التعليمية وجب تحديد الأولويات في صياغة الخطة ، علاوة علي تميزها بالمرونة وطرائق للمتابعة ، علي أن يبدأ التخطيط بتحديد الوضع الراهن في هذه الأعمال ، وتصورات حول كيفية الوصول للوضع المأمول في ظل الموارد المتاحة ، وظروف التغيرات المحتملة  أو المنتظرة في آليات العمل التعليمي .          </a:t>
            </a:r>
            <a:endParaRPr lang="en-US" sz="3600" b="1" dirty="0"/>
          </a:p>
        </p:txBody>
      </p:sp>
    </p:spTree>
  </p:cSld>
  <p:clrMapOvr>
    <a:masterClrMapping/>
  </p:clrMapOvr>
  <p:transition>
    <p:wipe dir="r"/>
    <p:sndAc>
      <p:stSnd>
        <p:snd r:embed="rId2" name="breeze.wav" builtIn="1"/>
      </p:stSnd>
    </p:sndAc>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2D249996-CCDD-4CEB-BD7A-9EC79882125C}" type="slidenum">
              <a:rPr lang="en-US" smtClean="0"/>
              <a:pPr/>
              <a:t>34</a:t>
            </a:fld>
            <a:endParaRPr lang="en-US" dirty="0"/>
          </a:p>
        </p:txBody>
      </p:sp>
      <p:sp>
        <p:nvSpPr>
          <p:cNvPr id="3" name="Rectangle 2"/>
          <p:cNvSpPr/>
          <p:nvPr/>
        </p:nvSpPr>
        <p:spPr>
          <a:xfrm>
            <a:off x="1447800" y="990600"/>
            <a:ext cx="6858000" cy="2677656"/>
          </a:xfrm>
          <a:prstGeom prst="rect">
            <a:avLst/>
          </a:prstGeom>
        </p:spPr>
        <p:txBody>
          <a:bodyPr wrap="square">
            <a:spAutoFit/>
          </a:bodyPr>
          <a:lstStyle/>
          <a:p>
            <a:pPr algn="ctr" rtl="1">
              <a:buFont typeface="Wingdings 2" pitchFamily="18" charset="2"/>
              <a:buNone/>
            </a:pPr>
            <a:r>
              <a:rPr lang="ar-YE" sz="6000" b="1" dirty="0" smtClean="0">
                <a:cs typeface="+mj-cs"/>
              </a:rPr>
              <a:t>شكر</a:t>
            </a:r>
            <a:r>
              <a:rPr lang="ar-SA" sz="6000" b="1" dirty="0" smtClean="0">
                <a:cs typeface="+mj-cs"/>
              </a:rPr>
              <a:t>اً</a:t>
            </a:r>
            <a:r>
              <a:rPr lang="ar-YE" sz="6000" b="1" dirty="0" smtClean="0">
                <a:cs typeface="+mj-cs"/>
              </a:rPr>
              <a:t> </a:t>
            </a:r>
            <a:r>
              <a:rPr lang="ar-SA" sz="6000" b="1" dirty="0" smtClean="0">
                <a:cs typeface="+mj-cs"/>
              </a:rPr>
              <a:t> </a:t>
            </a:r>
            <a:r>
              <a:rPr lang="ar-YE" sz="6000" b="1" dirty="0" smtClean="0">
                <a:cs typeface="+mj-cs"/>
              </a:rPr>
              <a:t>جزيل</a:t>
            </a:r>
            <a:r>
              <a:rPr lang="ar-SA" sz="6000" b="1" dirty="0" smtClean="0">
                <a:cs typeface="+mj-cs"/>
              </a:rPr>
              <a:t>اً</a:t>
            </a:r>
            <a:r>
              <a:rPr lang="ar-YE" sz="6000" b="1" dirty="0" smtClean="0">
                <a:cs typeface="+mj-cs"/>
              </a:rPr>
              <a:t> </a:t>
            </a:r>
          </a:p>
          <a:p>
            <a:pPr algn="ctr" rtl="1"/>
            <a:endParaRPr lang="ar-YE" sz="5400" b="1" dirty="0" smtClean="0">
              <a:cs typeface="+mj-cs"/>
            </a:endParaRPr>
          </a:p>
          <a:p>
            <a:pPr algn="ctr" rtl="1"/>
            <a:r>
              <a:rPr lang="en-US" sz="5400" b="1" dirty="0" smtClean="0">
                <a:cs typeface="+mj-cs"/>
              </a:rPr>
              <a:t>Thank you </a:t>
            </a:r>
          </a:p>
        </p:txBody>
      </p:sp>
    </p:spTree>
  </p:cSld>
  <p:clrMapOvr>
    <a:masterClrMapping/>
  </p:clrMapOvr>
  <p:transition spd="slow">
    <p:wipe dir="r"/>
    <p:sndAc>
      <p:stSnd>
        <p:snd r:embed="rId2" name="applause.wav" builtIn="1"/>
      </p:stSnd>
    </p:sndAc>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2D249996-CCDD-4CEB-BD7A-9EC79882125C}" type="slidenum">
              <a:rPr lang="en-US" smtClean="0"/>
              <a:pPr/>
              <a:t>4</a:t>
            </a:fld>
            <a:endParaRPr lang="en-US" dirty="0"/>
          </a:p>
        </p:txBody>
      </p:sp>
      <p:sp>
        <p:nvSpPr>
          <p:cNvPr id="3" name="Rectangle 2"/>
          <p:cNvSpPr/>
          <p:nvPr/>
        </p:nvSpPr>
        <p:spPr>
          <a:xfrm>
            <a:off x="533400" y="381000"/>
            <a:ext cx="8229600" cy="6863417"/>
          </a:xfrm>
          <a:prstGeom prst="rect">
            <a:avLst/>
          </a:prstGeom>
        </p:spPr>
        <p:txBody>
          <a:bodyPr wrap="square">
            <a:spAutoFit/>
          </a:bodyPr>
          <a:lstStyle/>
          <a:p>
            <a:pPr algn="justLow"/>
            <a:r>
              <a:rPr lang="ar-SA" sz="4000" b="1" dirty="0" smtClean="0"/>
              <a:t>   وبناءً عليه أيضاً : هل يلزم التخطيط من جديد لأعمال إدارية وأنشطة وخدمات ومباني مدرسية معاصرة تناسب هذا التغير وذاك التطور في مفاهيم المدرسة وفي أنشطتها وخدماتها المتوقع  تقديمها لطلابها في المستقبل القريب ؟.            </a:t>
            </a:r>
          </a:p>
          <a:p>
            <a:pPr algn="justLow"/>
            <a:r>
              <a:rPr lang="ar-SA" sz="4000" b="1" dirty="0" smtClean="0"/>
              <a:t>ما الأنموذج </a:t>
            </a:r>
            <a:r>
              <a:rPr lang="ar-SA" sz="4000" b="1" dirty="0" smtClean="0">
                <a:cs typeface="Times New Roman" pitchFamily="18" charset="0"/>
              </a:rPr>
              <a:t>المتكامل للتخطيط الاستراتيجي لضمان جودة </a:t>
            </a:r>
            <a:r>
              <a:rPr lang="ar-SA" sz="4000" b="1" dirty="0" smtClean="0"/>
              <a:t>الأعمال الإدارية والأنشطة والخدمات والمباني التعليمية ؟.                                   </a:t>
            </a:r>
            <a:r>
              <a:rPr lang="ar-SA" sz="4000" b="1" dirty="0" smtClean="0">
                <a:cs typeface="Times New Roman" pitchFamily="18" charset="0"/>
              </a:rPr>
              <a:t> </a:t>
            </a:r>
            <a:r>
              <a:rPr lang="en-US" sz="4000" b="1" dirty="0" smtClean="0">
                <a:cs typeface="Times New Roman" pitchFamily="18" charset="0"/>
              </a:rPr>
              <a:t> </a:t>
            </a:r>
            <a:endParaRPr lang="en-US" sz="4000" b="1" dirty="0" smtClean="0"/>
          </a:p>
          <a:p>
            <a:pPr algn="justLow"/>
            <a:endParaRPr lang="en-US" sz="4000" dirty="0"/>
          </a:p>
        </p:txBody>
      </p:sp>
    </p:spTree>
  </p:cSld>
  <p:clrMapOvr>
    <a:masterClrMapping/>
  </p:clrMapOvr>
  <p:transition>
    <p:wipe dir="r"/>
    <p:sndAc>
      <p:stSnd>
        <p:snd r:embed="rId2" name="breeze.wav" builtIn="1"/>
      </p:stSnd>
    </p:sndAc>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2D249996-CCDD-4CEB-BD7A-9EC79882125C}" type="slidenum">
              <a:rPr lang="en-US" smtClean="0"/>
              <a:pPr/>
              <a:t>5</a:t>
            </a:fld>
            <a:endParaRPr lang="en-US" dirty="0"/>
          </a:p>
        </p:txBody>
      </p:sp>
      <p:sp>
        <p:nvSpPr>
          <p:cNvPr id="3" name="Rectangle 2"/>
          <p:cNvSpPr/>
          <p:nvPr/>
        </p:nvSpPr>
        <p:spPr>
          <a:xfrm>
            <a:off x="609600" y="2362200"/>
            <a:ext cx="8077200" cy="923330"/>
          </a:xfrm>
          <a:prstGeom prst="rect">
            <a:avLst/>
          </a:prstGeom>
        </p:spPr>
        <p:txBody>
          <a:bodyPr wrap="square">
            <a:spAutoFit/>
          </a:bodyPr>
          <a:lstStyle/>
          <a:p>
            <a:pPr algn="ctr"/>
            <a:r>
              <a:rPr lang="ar-SA" sz="5400" b="1" dirty="0" smtClean="0">
                <a:cs typeface="+mj-cs"/>
              </a:rPr>
              <a:t>تخطيط الأعمال الإدارية بالمدارس</a:t>
            </a:r>
            <a:endParaRPr lang="en-US" sz="5400" b="1" dirty="0">
              <a:cs typeface="+mj-cs"/>
            </a:endParaRPr>
          </a:p>
        </p:txBody>
      </p:sp>
    </p:spTree>
  </p:cSld>
  <p:clrMapOvr>
    <a:masterClrMapping/>
  </p:clrMapOvr>
  <p:transition>
    <p:wipe dir="r"/>
    <p:sndAc>
      <p:stSnd>
        <p:snd r:embed="rId2" name="breeze.wav" builtIn="1"/>
      </p:stSnd>
    </p:sndAc>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2D249996-CCDD-4CEB-BD7A-9EC79882125C}" type="slidenum">
              <a:rPr lang="en-US" smtClean="0"/>
              <a:pPr/>
              <a:t>6</a:t>
            </a:fld>
            <a:endParaRPr lang="en-US" dirty="0"/>
          </a:p>
        </p:txBody>
      </p:sp>
      <p:sp>
        <p:nvSpPr>
          <p:cNvPr id="3" name="Rectangle 2"/>
          <p:cNvSpPr/>
          <p:nvPr/>
        </p:nvSpPr>
        <p:spPr>
          <a:xfrm>
            <a:off x="228600" y="304800"/>
            <a:ext cx="8630053" cy="5632311"/>
          </a:xfrm>
          <a:prstGeom prst="rect">
            <a:avLst/>
          </a:prstGeom>
        </p:spPr>
        <p:txBody>
          <a:bodyPr wrap="square">
            <a:spAutoFit/>
          </a:bodyPr>
          <a:lstStyle/>
          <a:p>
            <a:pPr algn="justLow"/>
            <a:r>
              <a:rPr lang="ar-SA" sz="4000" b="1" dirty="0" smtClean="0">
                <a:cs typeface="+mj-cs"/>
              </a:rPr>
              <a:t> إن الأعمال الإدارية المدرسية تعمل علي تنظيم الموارد بكفاءة من أجل توجيه الأنشطة نحو أهداف وغايات مشتركة، وينخرط الإداريون في مجموعة من الأعمال لتلبية أهداف المدرسة .                     </a:t>
            </a:r>
          </a:p>
          <a:p>
            <a:pPr algn="justLow"/>
            <a:r>
              <a:rPr lang="ar-SA" sz="4000" b="1" dirty="0" smtClean="0">
                <a:cs typeface="+mj-cs"/>
              </a:rPr>
              <a:t> ويمارس الإداريون من العناصر الخمس المعروفة </a:t>
            </a:r>
            <a:r>
              <a:rPr lang="ar-SA" sz="4000" b="1" dirty="0" smtClean="0"/>
              <a:t>في علم الإدارة عنصر التخطيط :(</a:t>
            </a:r>
            <a:r>
              <a:rPr lang="ar-SA" sz="4000" b="1" dirty="0" smtClean="0">
                <a:cs typeface="+mj-cs"/>
              </a:rPr>
              <a:t>التصور المسبق لما يجب القيام به) ،(</a:t>
            </a:r>
            <a:r>
              <a:rPr lang="ar-SA" sz="4000" b="1" dirty="0" smtClean="0"/>
              <a:t>وكيفية القيام بذلك )، (ومتى نفعل ذلك )، (ومن هم الذين ينبغي أن يفعلوا ذلك ؟).                                  </a:t>
            </a:r>
            <a:r>
              <a:rPr lang="ar-SA" sz="4000" b="1" dirty="0" smtClean="0">
                <a:cs typeface="+mj-cs"/>
              </a:rPr>
              <a:t>                </a:t>
            </a:r>
            <a:endParaRPr lang="en-US" sz="4000" dirty="0">
              <a:cs typeface="+mj-cs"/>
            </a:endParaRPr>
          </a:p>
        </p:txBody>
      </p:sp>
    </p:spTree>
  </p:cSld>
  <p:clrMapOvr>
    <a:masterClrMapping/>
  </p:clrMapOvr>
  <p:transition>
    <p:wipe dir="r"/>
    <p:sndAc>
      <p:stSnd>
        <p:snd r:embed="rId2" name="breeze.wav" builtIn="1"/>
      </p:stSnd>
    </p:sndAc>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2D249996-CCDD-4CEB-BD7A-9EC79882125C}" type="slidenum">
              <a:rPr lang="en-US" smtClean="0"/>
              <a:pPr/>
              <a:t>7</a:t>
            </a:fld>
            <a:endParaRPr lang="en-US" dirty="0"/>
          </a:p>
        </p:txBody>
      </p:sp>
      <p:sp>
        <p:nvSpPr>
          <p:cNvPr id="1025" name="Rectangle 1"/>
          <p:cNvSpPr>
            <a:spLocks noChangeArrowheads="1"/>
          </p:cNvSpPr>
          <p:nvPr/>
        </p:nvSpPr>
        <p:spPr bwMode="auto">
          <a:xfrm>
            <a:off x="228600" y="762000"/>
            <a:ext cx="8610600" cy="378565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lvl="7" algn="justLow" rtl="1" fontAlgn="base">
              <a:spcBef>
                <a:spcPct val="0"/>
              </a:spcBef>
              <a:spcAft>
                <a:spcPct val="0"/>
              </a:spcAft>
              <a:tabLst>
                <a:tab pos="457200" algn="l"/>
              </a:tabLst>
            </a:pPr>
            <a:r>
              <a:rPr kumimoji="0" lang="ar-SA" sz="4000" b="1" i="0" u="none" strike="noStrike" cap="none" normalizeH="0" baseline="0" dirty="0" smtClean="0">
                <a:ln>
                  <a:noFill/>
                </a:ln>
                <a:solidFill>
                  <a:srgbClr val="000000"/>
                </a:solidFill>
                <a:effectLst/>
                <a:latin typeface="Calibri" pitchFamily="34" charset="0"/>
                <a:ea typeface="Times New Roman" pitchFamily="18" charset="0"/>
                <a:cs typeface="+mj-cs"/>
              </a:rPr>
              <a:t> إن التخطيط لإدارة الأعمال المدرسية يوضح الطريق من حيث بداية تنظيم هذه الأعمال حتى الوصول إلى ما نريد أن تكون عليه هذه الأعمال.إن وظيفة التخطيط تنطوي أيضاً على تحديد الأهداف وترتيبها ترتيباً منطقياً. ويدخل الإداريون في كل</a:t>
            </a:r>
            <a:r>
              <a:rPr kumimoji="0" lang="ar-SA" sz="4000" b="1" i="0" u="none" strike="noStrike" cap="none" normalizeH="0" dirty="0" smtClean="0">
                <a:ln>
                  <a:noFill/>
                </a:ln>
                <a:solidFill>
                  <a:srgbClr val="000000"/>
                </a:solidFill>
                <a:effectLst/>
                <a:latin typeface="Calibri" pitchFamily="34" charset="0"/>
                <a:ea typeface="Times New Roman" pitchFamily="18" charset="0"/>
                <a:cs typeface="+mj-cs"/>
              </a:rPr>
              <a:t> هذا الكثير </a:t>
            </a:r>
            <a:r>
              <a:rPr kumimoji="0" lang="ar-SA" sz="4000" b="1" i="0" u="none" strike="noStrike" cap="none" normalizeH="0" baseline="0" dirty="0" smtClean="0">
                <a:ln>
                  <a:noFill/>
                </a:ln>
                <a:solidFill>
                  <a:srgbClr val="000000"/>
                </a:solidFill>
                <a:effectLst/>
                <a:latin typeface="Calibri" pitchFamily="34" charset="0"/>
                <a:ea typeface="Times New Roman" pitchFamily="18" charset="0"/>
                <a:cs typeface="+mj-cs"/>
              </a:rPr>
              <a:t>من الخطط  قصيرة المدى والتخطيط على المدى الطويل</a:t>
            </a:r>
            <a:r>
              <a:rPr kumimoji="0" lang="en-US" sz="4000" b="1" i="0" u="none" strike="noStrike" cap="none" normalizeH="0" baseline="0" dirty="0" smtClean="0">
                <a:ln>
                  <a:noFill/>
                </a:ln>
                <a:solidFill>
                  <a:srgbClr val="000000"/>
                </a:solidFill>
                <a:effectLst/>
                <a:latin typeface="Calibri" pitchFamily="34" charset="0"/>
                <a:ea typeface="Times New Roman" pitchFamily="18" charset="0"/>
                <a:cs typeface="+mj-cs"/>
              </a:rPr>
              <a:t>.</a:t>
            </a:r>
            <a:endParaRPr kumimoji="0" lang="en-US" sz="4000" b="0" i="0" u="none" strike="noStrike" cap="none" normalizeH="0" baseline="0" dirty="0" smtClean="0">
              <a:ln>
                <a:noFill/>
              </a:ln>
              <a:solidFill>
                <a:schemeClr val="tx1"/>
              </a:solidFill>
              <a:effectLst/>
              <a:latin typeface="Arial" pitchFamily="34" charset="0"/>
              <a:cs typeface="+mj-cs"/>
            </a:endParaRPr>
          </a:p>
        </p:txBody>
      </p:sp>
    </p:spTree>
  </p:cSld>
  <p:clrMapOvr>
    <a:masterClrMapping/>
  </p:clrMapOvr>
  <p:transition>
    <p:wipe dir="r"/>
    <p:sndAc>
      <p:stSnd>
        <p:snd r:embed="rId2" name="breeze.wav" builtIn="1"/>
      </p:stSnd>
    </p:sndAc>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2D249996-CCDD-4CEB-BD7A-9EC79882125C}" type="slidenum">
              <a:rPr lang="en-US" smtClean="0"/>
              <a:pPr/>
              <a:t>8</a:t>
            </a:fld>
            <a:endParaRPr lang="en-US" dirty="0"/>
          </a:p>
        </p:txBody>
      </p:sp>
      <p:sp>
        <p:nvSpPr>
          <p:cNvPr id="3" name="Rectangle 2"/>
          <p:cNvSpPr/>
          <p:nvPr/>
        </p:nvSpPr>
        <p:spPr>
          <a:xfrm>
            <a:off x="304800" y="609600"/>
            <a:ext cx="8534400" cy="4401205"/>
          </a:xfrm>
          <a:prstGeom prst="rect">
            <a:avLst/>
          </a:prstGeom>
        </p:spPr>
        <p:txBody>
          <a:bodyPr wrap="square">
            <a:spAutoFit/>
          </a:bodyPr>
          <a:lstStyle/>
          <a:p>
            <a:pPr algn="justLow"/>
            <a:r>
              <a:rPr lang="ar-SA" sz="4000" b="1" dirty="0" smtClean="0">
                <a:cs typeface="+mj-cs"/>
              </a:rPr>
              <a:t>  غير أن مهمة تخطيط الأعمال الإدارية المدرسية ليست بالأمر اليسير نظراً للأوضاع المتغيرة والظروف المتشابكة فى المكان والزمان والأجواء المشحونة بالمقاومات والتوترات ، ومرد ذلك ربما يعود الى تعدد الأبعاد والأطراف التى تتضمنها عملية تخطيط الأعمال الإدارية المدرسية.                               </a:t>
            </a:r>
            <a:r>
              <a:rPr lang="ar-SA" b="1" dirty="0" smtClean="0"/>
              <a:t> </a:t>
            </a:r>
            <a:endParaRPr lang="en-US" dirty="0"/>
          </a:p>
        </p:txBody>
      </p:sp>
    </p:spTree>
  </p:cSld>
  <p:clrMapOvr>
    <a:masterClrMapping/>
  </p:clrMapOvr>
  <p:transition>
    <p:wipe dir="r"/>
    <p:sndAc>
      <p:stSnd>
        <p:snd r:embed="rId2" name="breeze.wav" builtIn="1"/>
      </p:stSnd>
    </p:sndAc>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2D249996-CCDD-4CEB-BD7A-9EC79882125C}" type="slidenum">
              <a:rPr lang="en-US" smtClean="0"/>
              <a:pPr/>
              <a:t>9</a:t>
            </a:fld>
            <a:endParaRPr lang="en-US" dirty="0"/>
          </a:p>
        </p:txBody>
      </p:sp>
      <p:sp>
        <p:nvSpPr>
          <p:cNvPr id="5" name="Rectangle 4"/>
          <p:cNvSpPr/>
          <p:nvPr/>
        </p:nvSpPr>
        <p:spPr>
          <a:xfrm>
            <a:off x="228600" y="304800"/>
            <a:ext cx="8610600" cy="6247864"/>
          </a:xfrm>
          <a:prstGeom prst="rect">
            <a:avLst/>
          </a:prstGeom>
        </p:spPr>
        <p:txBody>
          <a:bodyPr wrap="square">
            <a:spAutoFit/>
          </a:bodyPr>
          <a:lstStyle/>
          <a:p>
            <a:pPr algn="just"/>
            <a:r>
              <a:rPr lang="ar-SA" sz="4000" b="1" dirty="0" smtClean="0">
                <a:cs typeface="+mj-cs"/>
              </a:rPr>
              <a:t>  كيف تدار </a:t>
            </a:r>
            <a:r>
              <a:rPr lang="ar-SA" sz="4000" b="1" dirty="0" smtClean="0"/>
              <a:t>الأعمال الإدارية في </a:t>
            </a:r>
            <a:r>
              <a:rPr lang="ar-SA" sz="4000" b="1" dirty="0" smtClean="0">
                <a:cs typeface="+mj-cs"/>
              </a:rPr>
              <a:t>جامعاتنا ؟ هل تدار هذه الأعمال برؤية أو بتخطيط لمواجهة تحديات الحاضر وخطورة وظيفة المدرسة في مستقبل هذه الأمة ؟ ، أم أن الأعمال الإدارية المدرسية تدار بأساليب تقليدية علي حساب الأهداف المستقبلية ؟.   هنا يلزم التخطيط لإرساء مفاهيم  إدارة الأعمال المدرسية بالأهداف الإستراتيجية والرؤية المشتركة وصولاً إلي بناء منهاج قائم علي استراتيجيات الإدارة المرئية في تسيير الأعمال الإدارية            في التعليم .                                                   </a:t>
            </a:r>
            <a:endParaRPr lang="en-US" sz="4000" b="1" dirty="0">
              <a:cs typeface="+mj-cs"/>
            </a:endParaRPr>
          </a:p>
        </p:txBody>
      </p:sp>
    </p:spTree>
  </p:cSld>
  <p:clrMapOvr>
    <a:masterClrMapping/>
  </p:clrMapOvr>
  <p:transition>
    <p:wipe dir="r"/>
    <p:sndAc>
      <p:stSnd>
        <p:snd r:embed="rId2" name="breeze.wav" builtIn="1"/>
      </p:stSnd>
    </p:sndAc>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641</TotalTime>
  <Words>1444</Words>
  <Application>Microsoft Office PowerPoint</Application>
  <PresentationFormat>عرض على الشاشة (3:4)‏</PresentationFormat>
  <Paragraphs>107</Paragraphs>
  <Slides>34</Slides>
  <Notes>0</Notes>
  <HiddenSlides>0</HiddenSlides>
  <MMClips>0</MMClips>
  <ScaleCrop>false</ScaleCrop>
  <HeadingPairs>
    <vt:vector size="4" baseType="variant">
      <vt:variant>
        <vt:lpstr>سمة</vt:lpstr>
      </vt:variant>
      <vt:variant>
        <vt:i4>1</vt:i4>
      </vt:variant>
      <vt:variant>
        <vt:lpstr>عناوين الشرائح</vt:lpstr>
      </vt:variant>
      <vt:variant>
        <vt:i4>34</vt:i4>
      </vt:variant>
    </vt:vector>
  </HeadingPairs>
  <TitlesOfParts>
    <vt:vector size="35" baseType="lpstr">
      <vt:lpstr>Office Theme</vt:lpstr>
      <vt:lpstr>تخطيط الأعمال الإدارية والأنشطة والخدمات والمباني التعليمية </vt:lpstr>
      <vt:lpstr>الشريحة 2</vt:lpstr>
      <vt:lpstr>الشريحة 3</vt:lpstr>
      <vt:lpstr>الشريحة 4</vt:lpstr>
      <vt:lpstr>الشريحة 5</vt:lpstr>
      <vt:lpstr>الشريحة 6</vt:lpstr>
      <vt:lpstr>الشريحة 7</vt:lpstr>
      <vt:lpstr>الشريحة 8</vt:lpstr>
      <vt:lpstr>الشريحة 9</vt:lpstr>
      <vt:lpstr>الشريحة 10</vt:lpstr>
      <vt:lpstr>الشريحة 11</vt:lpstr>
      <vt:lpstr>الشريحة 12</vt:lpstr>
      <vt:lpstr>الشريحة 13</vt:lpstr>
      <vt:lpstr>الشريحة 14</vt:lpstr>
      <vt:lpstr>الشريحة 15</vt:lpstr>
      <vt:lpstr>الشريحة 16</vt:lpstr>
      <vt:lpstr>الشريحة 17</vt:lpstr>
      <vt:lpstr>الشريحة 18</vt:lpstr>
      <vt:lpstr>الشريحة 19</vt:lpstr>
      <vt:lpstr>الشريحة 20</vt:lpstr>
      <vt:lpstr>الشريحة 21</vt:lpstr>
      <vt:lpstr>الشريحة 22</vt:lpstr>
      <vt:lpstr>الشريحة 23</vt:lpstr>
      <vt:lpstr>الشريحة 24</vt:lpstr>
      <vt:lpstr>الشريحة 25</vt:lpstr>
      <vt:lpstr>الشريحة 26</vt:lpstr>
      <vt:lpstr>الشريحة 27</vt:lpstr>
      <vt:lpstr>الشريحة 28</vt:lpstr>
      <vt:lpstr>الشريحة 29</vt:lpstr>
      <vt:lpstr>الشريحة 30</vt:lpstr>
      <vt:lpstr>الشريحة 31</vt:lpstr>
      <vt:lpstr>الشريحة 32</vt:lpstr>
      <vt:lpstr>الشريحة 33</vt:lpstr>
      <vt:lpstr>الشريحة 34</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عملية التخطيط الإستراتيجي الناجحة</dc:title>
  <dc:creator>HP</dc:creator>
  <cp:lastModifiedBy>bagosh</cp:lastModifiedBy>
  <cp:revision>97</cp:revision>
  <dcterms:created xsi:type="dcterms:W3CDTF">2014-02-20T14:36:13Z</dcterms:created>
  <dcterms:modified xsi:type="dcterms:W3CDTF">2018-10-05T15:06:35Z</dcterms:modified>
</cp:coreProperties>
</file>